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4"/>
  </p:sldMasterIdLst>
  <p:notesMasterIdLst>
    <p:notesMasterId r:id="rId35"/>
  </p:notesMasterIdLst>
  <p:sldIdLst>
    <p:sldId id="256" r:id="rId5"/>
    <p:sldId id="257" r:id="rId6"/>
    <p:sldId id="263" r:id="rId7"/>
    <p:sldId id="276" r:id="rId8"/>
    <p:sldId id="277" r:id="rId9"/>
    <p:sldId id="265" r:id="rId10"/>
    <p:sldId id="278" r:id="rId11"/>
    <p:sldId id="266" r:id="rId12"/>
    <p:sldId id="279" r:id="rId13"/>
    <p:sldId id="280" r:id="rId14"/>
    <p:sldId id="282" r:id="rId15"/>
    <p:sldId id="281" r:id="rId16"/>
    <p:sldId id="283" r:id="rId17"/>
    <p:sldId id="268" r:id="rId18"/>
    <p:sldId id="284" r:id="rId19"/>
    <p:sldId id="285" r:id="rId20"/>
    <p:sldId id="292" r:id="rId21"/>
    <p:sldId id="269" r:id="rId22"/>
    <p:sldId id="286" r:id="rId23"/>
    <p:sldId id="287" r:id="rId24"/>
    <p:sldId id="288" r:id="rId25"/>
    <p:sldId id="289" r:id="rId26"/>
    <p:sldId id="274" r:id="rId27"/>
    <p:sldId id="293" r:id="rId28"/>
    <p:sldId id="294" r:id="rId29"/>
    <p:sldId id="290" r:id="rId30"/>
    <p:sldId id="272" r:id="rId31"/>
    <p:sldId id="271" r:id="rId32"/>
    <p:sldId id="270" r:id="rId33"/>
    <p:sldId id="29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FBE1B-2BC8-71AE-9B76-9AB2549D9197}" v="543" dt="2026-04-10T21:29:12.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p:restoredTop sz="94645"/>
  </p:normalViewPr>
  <p:slideViewPr>
    <p:cSldViewPr snapToGrid="0">
      <p:cViewPr varScale="1">
        <p:scale>
          <a:sx n="113" d="100"/>
          <a:sy n="113"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FB39B-636F-164F-B929-239F02A90E8C}" type="datetimeFigureOut">
              <a:rPr lang="en-US" smtClean="0"/>
              <a:t>4/10/26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D1EF6-0676-C441-942A-B80494FAFAAF}" type="slidenum">
              <a:rPr lang="en-US" smtClean="0"/>
              <a:t>‹#›</a:t>
            </a:fld>
            <a:endParaRPr lang="en-US"/>
          </a:p>
        </p:txBody>
      </p:sp>
    </p:spTree>
    <p:extLst>
      <p:ext uri="{BB962C8B-B14F-4D97-AF65-F5344CB8AC3E}">
        <p14:creationId xmlns:p14="http://schemas.microsoft.com/office/powerpoint/2010/main" val="300833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D1EF6-0676-C441-942A-B80494FAFAAF}" type="slidenum">
              <a:rPr lang="en-US" smtClean="0"/>
              <a:t>6</a:t>
            </a:fld>
            <a:endParaRPr lang="en-US"/>
          </a:p>
        </p:txBody>
      </p:sp>
    </p:spTree>
    <p:extLst>
      <p:ext uri="{BB962C8B-B14F-4D97-AF65-F5344CB8AC3E}">
        <p14:creationId xmlns:p14="http://schemas.microsoft.com/office/powerpoint/2010/main" val="322002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D1EF6-0676-C441-942A-B80494FAFAAF}" type="slidenum">
              <a:rPr lang="en-US" smtClean="0"/>
              <a:t>12</a:t>
            </a:fld>
            <a:endParaRPr lang="en-US"/>
          </a:p>
        </p:txBody>
      </p:sp>
    </p:spTree>
    <p:extLst>
      <p:ext uri="{BB962C8B-B14F-4D97-AF65-F5344CB8AC3E}">
        <p14:creationId xmlns:p14="http://schemas.microsoft.com/office/powerpoint/2010/main" val="69338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6907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666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55610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264264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98324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348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80735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10465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15047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8384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6843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4/10/26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368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4/10/26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2554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4/10/26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025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6738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6319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443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281737642"/>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finaid@ucsf.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csf.co1.qualtrics.com/jfe/form/SV_80JpLvADPStNeMl"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finaid.ucsf.edu/"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benefitscal.com/"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finaid.ucsf.edu/"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enefitscal.com/"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www.sfhsa.org/contact-us/locations"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mailto:finaid@ucsf.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enefitscal.com/"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ucsf.co1.qualtrics.com/jfe/form/SV_80JpLvADPStNe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5015" y="1377345"/>
            <a:ext cx="11081969" cy="2955361"/>
          </a:xfrm>
        </p:spPr>
        <p:txBody>
          <a:bodyPr anchor="b">
            <a:normAutofit/>
          </a:bodyPr>
          <a:lstStyle/>
          <a:p>
            <a:pPr algn="ctr"/>
            <a:r>
              <a:rPr lang="en-US" b="1">
                <a:solidFill>
                  <a:schemeClr val="bg2"/>
                </a:solidFill>
              </a:rPr>
              <a:t>CalFresh Application </a:t>
            </a:r>
            <a:br>
              <a:rPr lang="en-US" b="1"/>
            </a:br>
            <a:r>
              <a:rPr lang="en-US" b="1">
                <a:solidFill>
                  <a:schemeClr val="bg2"/>
                </a:solidFill>
              </a:rPr>
              <a:t>A Step-by-Step Guide</a:t>
            </a:r>
          </a:p>
        </p:txBody>
      </p:sp>
      <p:sp>
        <p:nvSpPr>
          <p:cNvPr id="3" name="Subtitle 2"/>
          <p:cNvSpPr>
            <a:spLocks noGrp="1"/>
          </p:cNvSpPr>
          <p:nvPr>
            <p:ph type="subTitle" idx="1"/>
          </p:nvPr>
        </p:nvSpPr>
        <p:spPr>
          <a:xfrm>
            <a:off x="1683171" y="5996580"/>
            <a:ext cx="8825658" cy="861420"/>
          </a:xfrm>
        </p:spPr>
        <p:txBody>
          <a:bodyPr>
            <a:normAutofit/>
          </a:bodyPr>
          <a:lstStyle/>
          <a:p>
            <a:pPr algn="ctr"/>
            <a:r>
              <a:rPr lang="en-US" sz="2000" dirty="0">
                <a:solidFill>
                  <a:schemeClr val="bg2"/>
                </a:solidFill>
              </a:rPr>
              <a:t>For </a:t>
            </a:r>
            <a:r>
              <a:rPr lang="en-US" dirty="0">
                <a:solidFill>
                  <a:schemeClr val="bg2"/>
                </a:solidFill>
              </a:rPr>
              <a:t>UCSF Professional</a:t>
            </a:r>
            <a:r>
              <a:rPr lang="en-US" sz="2000" dirty="0">
                <a:solidFill>
                  <a:schemeClr val="bg2"/>
                </a:solidFill>
              </a:rPr>
              <a:t> Students ed. 2025-2026</a:t>
            </a:r>
          </a:p>
        </p:txBody>
      </p:sp>
      <p:pic>
        <p:nvPicPr>
          <p:cNvPr id="13" name="Picture 12" descr="A black and white logo&#10;&#10;Description automatically generated">
            <a:extLst>
              <a:ext uri="{FF2B5EF4-FFF2-40B4-BE49-F238E27FC236}">
                <a16:creationId xmlns:a16="http://schemas.microsoft.com/office/drawing/2014/main" id="{3E188BAF-5BE6-5D47-1414-8BF625E5F02C}"/>
              </a:ext>
            </a:extLst>
          </p:cNvPr>
          <p:cNvPicPr>
            <a:picLocks noChangeAspect="1"/>
          </p:cNvPicPr>
          <p:nvPr/>
        </p:nvPicPr>
        <p:blipFill rotWithShape="1">
          <a:blip r:embed="rId3">
            <a:extLst>
              <a:ext uri="{28A0092B-C50C-407E-A947-70E740481C1C}">
                <a14:useLocalDpi xmlns:a14="http://schemas.microsoft.com/office/drawing/2010/main" val="0"/>
              </a:ext>
            </a:extLst>
          </a:blip>
          <a:srcRect l="29036" t="29538" b="34637"/>
          <a:stretch/>
        </p:blipFill>
        <p:spPr>
          <a:xfrm>
            <a:off x="9571308" y="0"/>
            <a:ext cx="2620692" cy="1372431"/>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195530"/>
            <a:ext cx="6679384" cy="4384410"/>
          </a:xfrm>
          <a:effectLst>
            <a:outerShdw blurRad="63500" dist="38100" dir="2700000">
              <a:srgbClr val="000000">
                <a:alpha val="0"/>
              </a:srgbClr>
            </a:outerShdw>
          </a:effectLst>
        </p:spPr>
        <p:txBody>
          <a:bodyPr vert="horz" lIns="91440" tIns="45720" rIns="91440" bIns="45720" rtlCol="0" anchor="t">
            <a:normAutofit lnSpcReduction="10000"/>
          </a:bodyPr>
          <a:lstStyle/>
          <a:p>
            <a:pPr>
              <a:buClr>
                <a:schemeClr val="bg2"/>
              </a:buClr>
            </a:pPr>
            <a:r>
              <a:rPr lang="en-US">
                <a:solidFill>
                  <a:schemeClr val="bg2"/>
                </a:solidFill>
                <a:ea typeface="+mn-lt"/>
                <a:cs typeface="+mn-lt"/>
              </a:rPr>
              <a:t>Are you a college student? - Select "Yes"</a:t>
            </a:r>
          </a:p>
          <a:p>
            <a:pPr>
              <a:buClr>
                <a:schemeClr val="bg2"/>
              </a:buClr>
            </a:pPr>
            <a:r>
              <a:rPr lang="en-US">
                <a:solidFill>
                  <a:schemeClr val="bg2"/>
                </a:solidFill>
                <a:ea typeface="+mn-lt"/>
                <a:cs typeface="+mn-lt"/>
              </a:rPr>
              <a:t>Are you a person experiencing homelessness? - Select "Yes" or "No“</a:t>
            </a:r>
          </a:p>
          <a:p>
            <a:pPr lvl="1">
              <a:buClr>
                <a:schemeClr val="bg2"/>
              </a:buClr>
            </a:pPr>
            <a:r>
              <a:rPr lang="en-US" sz="2000">
                <a:solidFill>
                  <a:schemeClr val="bg2"/>
                </a:solidFill>
                <a:ea typeface="+mn-lt"/>
                <a:cs typeface="+mn-lt"/>
              </a:rPr>
              <a:t>This could include “couch surfing” not having a stable or consistent place to live for the next 3-6 months or not having an address where you can receive mail.</a:t>
            </a:r>
            <a:endParaRPr lang="en-US" sz="2000">
              <a:solidFill>
                <a:schemeClr val="bg2"/>
              </a:solidFill>
            </a:endParaRPr>
          </a:p>
          <a:p>
            <a:pPr>
              <a:buClr>
                <a:schemeClr val="bg2"/>
              </a:buClr>
            </a:pPr>
            <a:r>
              <a:rPr lang="en-US">
                <a:solidFill>
                  <a:schemeClr val="bg2"/>
                </a:solidFill>
                <a:ea typeface="+mn-lt"/>
                <a:cs typeface="+mn-lt"/>
              </a:rPr>
              <a:t>Where do you currently live? - Enter Address, City, County, State, and Zip code</a:t>
            </a:r>
          </a:p>
          <a:p>
            <a:pPr lvl="1">
              <a:buClr>
                <a:schemeClr val="bg2"/>
              </a:buClr>
            </a:pPr>
            <a:r>
              <a:rPr lang="en-US" sz="2000">
                <a:solidFill>
                  <a:schemeClr val="bg2"/>
                </a:solidFill>
                <a:ea typeface="+mn-lt"/>
                <a:cs typeface="+mn-lt"/>
              </a:rPr>
              <a:t>Provide an address at which you will be able to receive mail for at least 3 months</a:t>
            </a:r>
          </a:p>
          <a:p>
            <a:pPr lvl="1">
              <a:buClr>
                <a:schemeClr val="bg2"/>
              </a:buClr>
            </a:pPr>
            <a:r>
              <a:rPr lang="en-US" sz="2000">
                <a:solidFill>
                  <a:schemeClr val="bg2"/>
                </a:solidFill>
                <a:ea typeface="+mn-lt"/>
                <a:cs typeface="+mn-lt"/>
              </a:rPr>
              <a:t>Or enter the address where you receive mail if it is different than the address where you live</a:t>
            </a:r>
            <a:endParaRPr lang="en-US" sz="2000">
              <a:solidFill>
                <a:schemeClr val="bg2"/>
              </a:solidFill>
            </a:endParaRPr>
          </a:p>
          <a:p>
            <a:pPr>
              <a:buClr>
                <a:schemeClr val="bg2"/>
              </a:buClr>
            </a:pPr>
            <a:endParaRPr lang="en-US">
              <a:ea typeface="+mn-lt"/>
              <a:cs typeface="+mn-lt"/>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1. Your information</a:t>
            </a:r>
          </a:p>
        </p:txBody>
      </p:sp>
      <p:pic>
        <p:nvPicPr>
          <p:cNvPr id="2" name="Picture 1" descr="A screenshot of a computer&#10;&#10;Description automatically generated">
            <a:extLst>
              <a:ext uri="{FF2B5EF4-FFF2-40B4-BE49-F238E27FC236}">
                <a16:creationId xmlns:a16="http://schemas.microsoft.com/office/drawing/2014/main" id="{3F835D9E-27E0-1988-72FE-A48FEFF28C9E}"/>
              </a:ext>
            </a:extLst>
          </p:cNvPr>
          <p:cNvPicPr>
            <a:picLocks noChangeAspect="1"/>
          </p:cNvPicPr>
          <p:nvPr/>
        </p:nvPicPr>
        <p:blipFill rotWithShape="1">
          <a:blip r:embed="rId3"/>
          <a:srcRect l="32424" t="305" r="-57" b="2134"/>
          <a:stretch/>
        </p:blipFill>
        <p:spPr>
          <a:xfrm>
            <a:off x="8111088" y="2195530"/>
            <a:ext cx="3099036" cy="4387245"/>
          </a:xfrm>
          <a:prstGeom prst="rect">
            <a:avLst/>
          </a:prstGeom>
        </p:spPr>
      </p:pic>
    </p:spTree>
    <p:extLst>
      <p:ext uri="{BB962C8B-B14F-4D97-AF65-F5344CB8AC3E}">
        <p14:creationId xmlns:p14="http://schemas.microsoft.com/office/powerpoint/2010/main" val="232285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539" y="2050565"/>
            <a:ext cx="6614300" cy="4662469"/>
          </a:xfrm>
          <a:effectLst>
            <a:outerShdw blurRad="63500" dist="38100" dir="2700000">
              <a:srgbClr val="000000">
                <a:alpha val="0"/>
              </a:srgbClr>
            </a:outerShdw>
          </a:effectLst>
        </p:spPr>
        <p:txBody>
          <a:bodyPr vert="horz" lIns="91440" tIns="45720" rIns="91440" bIns="45720" rtlCol="0" anchor="t">
            <a:normAutofit lnSpcReduction="10000"/>
          </a:bodyPr>
          <a:lstStyle/>
          <a:p>
            <a:pPr>
              <a:buClr>
                <a:schemeClr val="bg2"/>
              </a:buClr>
            </a:pPr>
            <a:r>
              <a:rPr lang="en-US">
                <a:solidFill>
                  <a:schemeClr val="bg2"/>
                </a:solidFill>
                <a:ea typeface="+mn-lt"/>
                <a:cs typeface="+mn-lt"/>
              </a:rPr>
              <a:t>Which benefits are you applying for? - Select "Food (CalFresh)"</a:t>
            </a:r>
            <a:endParaRPr lang="en-US">
              <a:solidFill>
                <a:schemeClr val="bg2"/>
              </a:solidFill>
            </a:endParaRPr>
          </a:p>
          <a:p>
            <a:pPr>
              <a:buClr>
                <a:schemeClr val="bg2"/>
              </a:buClr>
            </a:pPr>
            <a:r>
              <a:rPr lang="en-US">
                <a:solidFill>
                  <a:schemeClr val="bg2"/>
                </a:solidFill>
                <a:ea typeface="+mn-lt"/>
                <a:cs typeface="+mn-lt"/>
              </a:rPr>
              <a:t>Are you applying for benefits for yourself? - Select "Yes"</a:t>
            </a:r>
          </a:p>
          <a:p>
            <a:pPr>
              <a:buClr>
                <a:schemeClr val="bg2"/>
              </a:buClr>
            </a:pPr>
            <a:r>
              <a:rPr lang="en-US">
                <a:solidFill>
                  <a:schemeClr val="bg2"/>
                </a:solidFill>
                <a:ea typeface="+mn-lt"/>
                <a:cs typeface="+mn-lt"/>
              </a:rPr>
              <a:t>Do you want to authorize someone to help you with your CalFresh case? </a:t>
            </a:r>
          </a:p>
          <a:p>
            <a:pPr lvl="1">
              <a:buClr>
                <a:schemeClr val="bg2"/>
              </a:buClr>
            </a:pPr>
            <a:r>
              <a:rPr lang="en-US" sz="2000">
                <a:solidFill>
                  <a:schemeClr val="bg2"/>
                </a:solidFill>
                <a:ea typeface="+mn-lt"/>
                <a:cs typeface="+mn-lt"/>
              </a:rPr>
              <a:t>If you are unable to complete the application process or use the EBT card yourself, you can select an Authorized Representative</a:t>
            </a:r>
            <a:endParaRPr lang="en-US" sz="2000">
              <a:solidFill>
                <a:schemeClr val="bg2"/>
              </a:solidFill>
            </a:endParaRPr>
          </a:p>
          <a:p>
            <a:pPr lvl="1">
              <a:buClr>
                <a:schemeClr val="bg2"/>
              </a:buClr>
            </a:pPr>
            <a:r>
              <a:rPr lang="en-US" sz="2000">
                <a:solidFill>
                  <a:schemeClr val="bg2"/>
                </a:solidFill>
                <a:ea typeface="+mn-lt"/>
                <a:cs typeface="+mn-lt"/>
              </a:rPr>
              <a:t>Our office cannot be an authorized representative for any of our students</a:t>
            </a:r>
          </a:p>
          <a:p>
            <a:pPr lvl="1">
              <a:buClr>
                <a:schemeClr val="bg2"/>
              </a:buClr>
            </a:pPr>
            <a:r>
              <a:rPr lang="en-US" sz="2000">
                <a:solidFill>
                  <a:schemeClr val="bg2"/>
                </a:solidFill>
                <a:ea typeface="+mn-lt"/>
                <a:cs typeface="+mn-lt"/>
              </a:rPr>
              <a:t>This is generally for people with caretakers or others who act on their behalf</a:t>
            </a:r>
          </a:p>
          <a:p>
            <a:endParaRPr lang="en-US">
              <a:ea typeface="+mn-lt"/>
              <a:cs typeface="+mn-lt"/>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1. Your information</a:t>
            </a:r>
          </a:p>
        </p:txBody>
      </p:sp>
      <p:pic>
        <p:nvPicPr>
          <p:cNvPr id="2" name="Picture 1" descr="A screenshot of a computer&#10;&#10;Description automatically generated">
            <a:extLst>
              <a:ext uri="{FF2B5EF4-FFF2-40B4-BE49-F238E27FC236}">
                <a16:creationId xmlns:a16="http://schemas.microsoft.com/office/drawing/2014/main" id="{60432C2E-1CDE-40E7-8336-57DAB361B402}"/>
              </a:ext>
            </a:extLst>
          </p:cNvPr>
          <p:cNvPicPr>
            <a:picLocks noChangeAspect="1"/>
          </p:cNvPicPr>
          <p:nvPr/>
        </p:nvPicPr>
        <p:blipFill rotWithShape="1">
          <a:blip r:embed="rId3"/>
          <a:srcRect l="34526" t="313" r="-69" b="61285"/>
          <a:stretch/>
        </p:blipFill>
        <p:spPr>
          <a:xfrm>
            <a:off x="7340180" y="2460386"/>
            <a:ext cx="4251281" cy="3341506"/>
          </a:xfrm>
          <a:prstGeom prst="rect">
            <a:avLst/>
          </a:prstGeom>
        </p:spPr>
      </p:pic>
      <p:sp>
        <p:nvSpPr>
          <p:cNvPr id="6" name="Oval 5">
            <a:extLst>
              <a:ext uri="{FF2B5EF4-FFF2-40B4-BE49-F238E27FC236}">
                <a16:creationId xmlns:a16="http://schemas.microsoft.com/office/drawing/2014/main" id="{8FA5980A-824F-2064-BB45-D8E2EB68014E}"/>
              </a:ext>
            </a:extLst>
          </p:cNvPr>
          <p:cNvSpPr/>
          <p:nvPr/>
        </p:nvSpPr>
        <p:spPr>
          <a:xfrm>
            <a:off x="7096695" y="4803821"/>
            <a:ext cx="1187998" cy="5111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55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1965493"/>
            <a:ext cx="10753725" cy="4586977"/>
          </a:xfrm>
          <a:effectLst>
            <a:outerShdw blurRad="63500" dist="38100" dir="2700000">
              <a:srgbClr val="000000">
                <a:alpha val="0"/>
              </a:srgbClr>
            </a:outerShdw>
          </a:effectLst>
        </p:spPr>
        <p:txBody>
          <a:bodyPr vert="horz" lIns="91440" tIns="45720" rIns="91440" bIns="45720" rtlCol="0" anchor="t">
            <a:normAutofit fontScale="92500" lnSpcReduction="10000"/>
          </a:bodyPr>
          <a:lstStyle/>
          <a:p>
            <a:pPr>
              <a:buClr>
                <a:schemeClr val="bg2"/>
              </a:buClr>
            </a:pPr>
            <a:r>
              <a:rPr lang="en-US">
                <a:solidFill>
                  <a:schemeClr val="bg2"/>
                </a:solidFill>
                <a:ea typeface="+mn-lt"/>
                <a:cs typeface="+mn-lt"/>
              </a:rPr>
              <a:t>Enter your contact info:</a:t>
            </a:r>
            <a:r>
              <a:rPr lang="en-US">
                <a:solidFill>
                  <a:schemeClr val="bg2"/>
                </a:solidFill>
              </a:rPr>
              <a:t> Home phone, Mobile phone, Email </a:t>
            </a:r>
          </a:p>
          <a:p>
            <a:pPr>
              <a:buClr>
                <a:schemeClr val="bg2"/>
              </a:buClr>
            </a:pPr>
            <a:r>
              <a:rPr lang="en-US">
                <a:solidFill>
                  <a:schemeClr val="bg2"/>
                </a:solidFill>
              </a:rPr>
              <a:t>Select if you would like to receive text and email alerts for your application</a:t>
            </a:r>
          </a:p>
          <a:p>
            <a:pPr>
              <a:buClr>
                <a:schemeClr val="bg2"/>
              </a:buClr>
            </a:pPr>
            <a:r>
              <a:rPr lang="en-US">
                <a:solidFill>
                  <a:schemeClr val="bg2"/>
                </a:solidFill>
              </a:rPr>
              <a:t>Enter your Date of Birth</a:t>
            </a:r>
          </a:p>
          <a:p>
            <a:pPr>
              <a:buClr>
                <a:schemeClr val="bg2"/>
              </a:buClr>
            </a:pPr>
            <a:r>
              <a:rPr lang="en-US">
                <a:solidFill>
                  <a:schemeClr val="bg2"/>
                </a:solidFill>
              </a:rPr>
              <a:t>Enter your gender, gender identity, sexual orientation (optional)</a:t>
            </a:r>
          </a:p>
          <a:p>
            <a:pPr>
              <a:buClr>
                <a:schemeClr val="bg2"/>
              </a:buClr>
            </a:pPr>
            <a:r>
              <a:rPr lang="en-US">
                <a:solidFill>
                  <a:schemeClr val="bg2"/>
                </a:solidFill>
              </a:rPr>
              <a:t>Provide your SSN</a:t>
            </a:r>
          </a:p>
          <a:p>
            <a:pPr>
              <a:buClr>
                <a:schemeClr val="bg2"/>
              </a:buClr>
            </a:pPr>
            <a:r>
              <a:rPr lang="en-US">
                <a:solidFill>
                  <a:schemeClr val="bg2"/>
                </a:solidFill>
              </a:rPr>
              <a:t>Provide your marital status</a:t>
            </a:r>
          </a:p>
          <a:p>
            <a:pPr>
              <a:buClr>
                <a:schemeClr val="bg2"/>
              </a:buClr>
            </a:pPr>
            <a:r>
              <a:rPr lang="en-US">
                <a:solidFill>
                  <a:schemeClr val="bg2"/>
                </a:solidFill>
              </a:rPr>
              <a:t>Are you a U.S citizen or national? </a:t>
            </a:r>
          </a:p>
          <a:p>
            <a:pPr lvl="1">
              <a:buClr>
                <a:schemeClr val="bg2"/>
              </a:buClr>
            </a:pPr>
            <a:r>
              <a:rPr lang="en-US">
                <a:solidFill>
                  <a:schemeClr val="bg2"/>
                </a:solidFill>
                <a:ea typeface="+mn-lt"/>
                <a:cs typeface="+mn-lt"/>
              </a:rPr>
              <a:t>Only Citizens and Permanent Residents are eligible to receive CalFresh Benefits.</a:t>
            </a:r>
            <a:endParaRPr lang="en-US">
              <a:solidFill>
                <a:schemeClr val="bg2"/>
              </a:solidFill>
            </a:endParaRPr>
          </a:p>
          <a:p>
            <a:pPr lvl="1">
              <a:buClr>
                <a:schemeClr val="bg2"/>
              </a:buClr>
            </a:pPr>
            <a:r>
              <a:rPr lang="en-US">
                <a:solidFill>
                  <a:schemeClr val="bg2"/>
                </a:solidFill>
                <a:ea typeface="+mn-lt"/>
                <a:cs typeface="+mn-lt"/>
              </a:rPr>
              <a:t>If you are an international or undocumented student, you cannot apply for CalFresh, however there are other forms of assistance available through our office. You can reach out to us directly at </a:t>
            </a:r>
            <a:r>
              <a:rPr lang="en-US">
                <a:solidFill>
                  <a:srgbClr val="FF0000"/>
                </a:solidFill>
                <a:ea typeface="+mn-lt"/>
                <a:cs typeface="+mn-lt"/>
                <a:hlinkClick r:id="rId4">
                  <a:extLst>
                    <a:ext uri="{A12FA001-AC4F-418D-AE19-62706E023703}">
                      <ahyp:hlinkClr xmlns:ahyp="http://schemas.microsoft.com/office/drawing/2018/hyperlinkcolor" val="tx"/>
                    </a:ext>
                  </a:extLst>
                </a:hlinkClick>
              </a:rPr>
              <a:t>finaid@ucsf.edu</a:t>
            </a:r>
            <a:r>
              <a:rPr lang="en-US">
                <a:solidFill>
                  <a:srgbClr val="FF0000"/>
                </a:solidFill>
                <a:ea typeface="+mn-lt"/>
                <a:cs typeface="+mn-lt"/>
              </a:rPr>
              <a:t> </a:t>
            </a:r>
            <a:endParaRPr lang="en-US">
              <a:solidFill>
                <a:srgbClr val="FF0000"/>
              </a:solidFill>
            </a:endParaRPr>
          </a:p>
          <a:p>
            <a:pPr>
              <a:buClr>
                <a:schemeClr val="bg2"/>
              </a:buClr>
            </a:pPr>
            <a:r>
              <a:rPr lang="en-US">
                <a:solidFill>
                  <a:schemeClr val="bg2"/>
                </a:solidFill>
              </a:rPr>
              <a:t>Are you of Hispanic, Latino, or Spanish origin? What is your race and ethnic origin? (optional)</a:t>
            </a:r>
          </a:p>
          <a:p>
            <a:pPr>
              <a:buClr>
                <a:schemeClr val="bg2"/>
              </a:buClr>
            </a:pPr>
            <a:endParaRPr lang="en-US"/>
          </a:p>
          <a:p>
            <a:pPr marL="0" indent="0">
              <a:buClr>
                <a:schemeClr val="bg2"/>
              </a:buClr>
              <a:buNone/>
            </a:pPr>
            <a:endParaRPr lang="en-US"/>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1. Your information</a:t>
            </a:r>
          </a:p>
        </p:txBody>
      </p:sp>
    </p:spTree>
    <p:extLst>
      <p:ext uri="{BB962C8B-B14F-4D97-AF65-F5344CB8AC3E}">
        <p14:creationId xmlns:p14="http://schemas.microsoft.com/office/powerpoint/2010/main" val="302956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224285"/>
            <a:ext cx="5988144" cy="4131523"/>
          </a:xfrm>
          <a:effectLst>
            <a:outerShdw blurRad="63500" dist="38100" dir="2700000">
              <a:srgbClr val="000000">
                <a:alpha val="0"/>
              </a:srgbClr>
            </a:outerShdw>
          </a:effectLst>
        </p:spPr>
        <p:txBody>
          <a:bodyPr vert="horz" lIns="91440" tIns="45720" rIns="91440" bIns="45720" rtlCol="0" anchor="t">
            <a:normAutofit lnSpcReduction="10000"/>
          </a:bodyPr>
          <a:lstStyle/>
          <a:p>
            <a:pPr>
              <a:buClr>
                <a:schemeClr val="bg2"/>
              </a:buClr>
            </a:pPr>
            <a:r>
              <a:rPr lang="en-US">
                <a:solidFill>
                  <a:schemeClr val="bg2"/>
                </a:solidFill>
              </a:rPr>
              <a:t>Do you have other people living in your household? </a:t>
            </a:r>
          </a:p>
          <a:p>
            <a:pPr lvl="1">
              <a:buClr>
                <a:schemeClr val="bg2"/>
              </a:buClr>
            </a:pPr>
            <a:r>
              <a:rPr lang="en-US">
                <a:solidFill>
                  <a:schemeClr val="bg2"/>
                </a:solidFill>
                <a:ea typeface="+mn-lt"/>
                <a:cs typeface="+mn-lt"/>
              </a:rPr>
              <a:t>Whether or not you live with other people, you can apply for CalFresh as a single person household as long as you purchase and prepare food for yourself. Most of our students apply as a single person household even if they have roommates.</a:t>
            </a:r>
          </a:p>
          <a:p>
            <a:pPr lvl="1">
              <a:buClr>
                <a:schemeClr val="bg2"/>
              </a:buClr>
            </a:pPr>
            <a:r>
              <a:rPr lang="en-US">
                <a:solidFill>
                  <a:schemeClr val="bg2"/>
                </a:solidFill>
                <a:ea typeface="+mn-lt"/>
                <a:cs typeface="+mn-lt"/>
              </a:rPr>
              <a:t>If you claim other people in your household, you will have to submit their information on your application and their income will be counted toward the total household income.</a:t>
            </a:r>
            <a:endParaRPr lang="en-US">
              <a:solidFill>
                <a:schemeClr val="bg2"/>
              </a:solidFill>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2. People</a:t>
            </a:r>
          </a:p>
        </p:txBody>
      </p:sp>
      <p:pic>
        <p:nvPicPr>
          <p:cNvPr id="2" name="Picture 1" descr="A screenshot of a computer&#10;&#10;Description automatically generated">
            <a:extLst>
              <a:ext uri="{FF2B5EF4-FFF2-40B4-BE49-F238E27FC236}">
                <a16:creationId xmlns:a16="http://schemas.microsoft.com/office/drawing/2014/main" id="{0771E6D2-04B9-34BA-2D9D-E4C60C13B9A6}"/>
              </a:ext>
            </a:extLst>
          </p:cNvPr>
          <p:cNvPicPr>
            <a:picLocks noChangeAspect="1"/>
          </p:cNvPicPr>
          <p:nvPr/>
        </p:nvPicPr>
        <p:blipFill rotWithShape="1">
          <a:blip r:embed="rId3"/>
          <a:srcRect l="-67" t="133" b="24832"/>
          <a:stretch/>
        </p:blipFill>
        <p:spPr>
          <a:xfrm>
            <a:off x="7221280" y="2224285"/>
            <a:ext cx="4132419" cy="2922113"/>
          </a:xfrm>
          <a:prstGeom prst="rect">
            <a:avLst/>
          </a:prstGeom>
        </p:spPr>
      </p:pic>
    </p:spTree>
    <p:extLst>
      <p:ext uri="{BB962C8B-B14F-4D97-AF65-F5344CB8AC3E}">
        <p14:creationId xmlns:p14="http://schemas.microsoft.com/office/powerpoint/2010/main" val="296513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5" y="2368059"/>
            <a:ext cx="5588471" cy="3780563"/>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sz="2400">
                <a:solidFill>
                  <a:schemeClr val="bg2"/>
                </a:solidFill>
                <a:ea typeface="+mn-lt"/>
                <a:cs typeface="+mn-lt"/>
              </a:rPr>
              <a:t>Select all that apply to you </a:t>
            </a:r>
          </a:p>
          <a:p>
            <a:pPr>
              <a:buClr>
                <a:schemeClr val="bg2"/>
              </a:buClr>
            </a:pPr>
            <a:r>
              <a:rPr lang="en-US" sz="2400">
                <a:solidFill>
                  <a:schemeClr val="bg2"/>
                </a:solidFill>
                <a:ea typeface="+mn-lt"/>
                <a:cs typeface="+mn-lt"/>
              </a:rPr>
              <a:t>Our office will help support your application under student exemptions</a:t>
            </a:r>
          </a:p>
          <a:p>
            <a:pPr>
              <a:buClr>
                <a:schemeClr val="bg2"/>
              </a:buClr>
            </a:pPr>
            <a:r>
              <a:rPr lang="en-US" sz="2400">
                <a:solidFill>
                  <a:schemeClr val="bg2"/>
                </a:solidFill>
                <a:ea typeface="+mn-lt"/>
                <a:cs typeface="+mn-lt"/>
              </a:rPr>
              <a:t>Selecting “Are enrolled in college or trade school” will direct you to further student questions </a:t>
            </a:r>
          </a:p>
          <a:p>
            <a:pPr marL="0" indent="0">
              <a:buNone/>
            </a:pPr>
            <a:endParaRPr lang="en-US">
              <a:ea typeface="+mn-lt"/>
              <a:cs typeface="+mn-lt"/>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3. Household Details</a:t>
            </a:r>
          </a:p>
        </p:txBody>
      </p:sp>
      <p:pic>
        <p:nvPicPr>
          <p:cNvPr id="6" name="Picture 5" descr="A screenshot of a survey&#10;&#10;Description automatically generated">
            <a:extLst>
              <a:ext uri="{FF2B5EF4-FFF2-40B4-BE49-F238E27FC236}">
                <a16:creationId xmlns:a16="http://schemas.microsoft.com/office/drawing/2014/main" id="{8BC54DED-3282-079C-074A-A833C6F2A006}"/>
              </a:ext>
            </a:extLst>
          </p:cNvPr>
          <p:cNvPicPr>
            <a:picLocks noChangeAspect="1"/>
          </p:cNvPicPr>
          <p:nvPr/>
        </p:nvPicPr>
        <p:blipFill>
          <a:blip r:embed="rId3"/>
          <a:stretch>
            <a:fillRect/>
          </a:stretch>
        </p:blipFill>
        <p:spPr>
          <a:xfrm>
            <a:off x="6727068" y="2195260"/>
            <a:ext cx="3971925" cy="4438650"/>
          </a:xfrm>
          <a:prstGeom prst="rect">
            <a:avLst/>
          </a:prstGeom>
        </p:spPr>
      </p:pic>
      <p:sp>
        <p:nvSpPr>
          <p:cNvPr id="8" name="Oval 7">
            <a:extLst>
              <a:ext uri="{FF2B5EF4-FFF2-40B4-BE49-F238E27FC236}">
                <a16:creationId xmlns:a16="http://schemas.microsoft.com/office/drawing/2014/main" id="{6C1A2A1D-7030-542F-62D2-871AC37D536E}"/>
              </a:ext>
            </a:extLst>
          </p:cNvPr>
          <p:cNvSpPr/>
          <p:nvPr/>
        </p:nvSpPr>
        <p:spPr>
          <a:xfrm>
            <a:off x="6596845" y="2693805"/>
            <a:ext cx="877615" cy="61557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07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368059"/>
            <a:ext cx="10753726" cy="3780563"/>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sz="2400">
                <a:solidFill>
                  <a:schemeClr val="bg2"/>
                </a:solidFill>
                <a:ea typeface="+mn-lt"/>
                <a:cs typeface="+mn-lt"/>
              </a:rPr>
              <a:t>If you received public assistance before, provide the county where you received public assistance </a:t>
            </a:r>
          </a:p>
          <a:p>
            <a:pPr lvl="1">
              <a:buClr>
                <a:schemeClr val="bg2"/>
              </a:buClr>
            </a:pPr>
            <a:r>
              <a:rPr lang="en-US" sz="2400">
                <a:solidFill>
                  <a:schemeClr val="bg2"/>
                </a:solidFill>
              </a:rPr>
              <a:t>This includes Medi-Cal or CalFresh/SNAP</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3. Household Details</a:t>
            </a:r>
          </a:p>
        </p:txBody>
      </p:sp>
      <p:pic>
        <p:nvPicPr>
          <p:cNvPr id="6" name="Picture 5" descr="A screenshot of a computer&#10;&#10;Description automatically generated">
            <a:extLst>
              <a:ext uri="{FF2B5EF4-FFF2-40B4-BE49-F238E27FC236}">
                <a16:creationId xmlns:a16="http://schemas.microsoft.com/office/drawing/2014/main" id="{D309059E-E8E5-8899-8BAF-758277D7A4FF}"/>
              </a:ext>
            </a:extLst>
          </p:cNvPr>
          <p:cNvPicPr>
            <a:picLocks noChangeAspect="1"/>
          </p:cNvPicPr>
          <p:nvPr/>
        </p:nvPicPr>
        <p:blipFill rotWithShape="1">
          <a:blip r:embed="rId3"/>
          <a:srcRect r="329" b="32759"/>
          <a:stretch/>
        </p:blipFill>
        <p:spPr>
          <a:xfrm>
            <a:off x="3988431" y="4080028"/>
            <a:ext cx="3977625" cy="1539021"/>
          </a:xfrm>
          <a:prstGeom prst="rect">
            <a:avLst/>
          </a:prstGeom>
        </p:spPr>
      </p:pic>
    </p:spTree>
    <p:extLst>
      <p:ext uri="{BB962C8B-B14F-4D97-AF65-F5344CB8AC3E}">
        <p14:creationId xmlns:p14="http://schemas.microsoft.com/office/powerpoint/2010/main" val="111074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814040" y="1973766"/>
            <a:ext cx="10964509" cy="1614785"/>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a:solidFill>
                  <a:schemeClr val="bg2"/>
                </a:solidFill>
                <a:ea typeface="+mn-lt"/>
                <a:cs typeface="+mn-lt"/>
              </a:rPr>
              <a:t>List UCSF as your school</a:t>
            </a:r>
          </a:p>
          <a:p>
            <a:pPr>
              <a:buClr>
                <a:schemeClr val="bg2"/>
              </a:buClr>
            </a:pPr>
            <a:r>
              <a:rPr lang="en-US">
                <a:solidFill>
                  <a:schemeClr val="bg2"/>
                </a:solidFill>
              </a:rPr>
              <a:t>Enrollment status – Select "half-time or more"</a:t>
            </a:r>
          </a:p>
          <a:p>
            <a:pPr>
              <a:buClr>
                <a:schemeClr val="bg2"/>
              </a:buClr>
            </a:pPr>
            <a:r>
              <a:rPr lang="en-US">
                <a:solidFill>
                  <a:schemeClr val="bg2"/>
                </a:solidFill>
              </a:rPr>
              <a:t>Are you working while going to school? - Select "Yes" or "No“ depending on what is true for your circumstances</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3. Household Details</a:t>
            </a:r>
          </a:p>
        </p:txBody>
      </p:sp>
      <p:pic>
        <p:nvPicPr>
          <p:cNvPr id="2" name="Picture 1" descr="A screenshot of a computer&#10;&#10;Description automatically generated">
            <a:extLst>
              <a:ext uri="{FF2B5EF4-FFF2-40B4-BE49-F238E27FC236}">
                <a16:creationId xmlns:a16="http://schemas.microsoft.com/office/drawing/2014/main" id="{0AD0A924-B19E-88B5-DADB-917E3DEA6D7B}"/>
              </a:ext>
            </a:extLst>
          </p:cNvPr>
          <p:cNvPicPr>
            <a:picLocks noChangeAspect="1"/>
          </p:cNvPicPr>
          <p:nvPr/>
        </p:nvPicPr>
        <p:blipFill rotWithShape="1">
          <a:blip r:embed="rId3"/>
          <a:srcRect b="25497"/>
          <a:stretch/>
        </p:blipFill>
        <p:spPr>
          <a:xfrm>
            <a:off x="3765161" y="3588551"/>
            <a:ext cx="4431641" cy="3060310"/>
          </a:xfrm>
          <a:prstGeom prst="rect">
            <a:avLst/>
          </a:prstGeom>
        </p:spPr>
      </p:pic>
      <p:sp>
        <p:nvSpPr>
          <p:cNvPr id="6" name="Oval 5">
            <a:extLst>
              <a:ext uri="{FF2B5EF4-FFF2-40B4-BE49-F238E27FC236}">
                <a16:creationId xmlns:a16="http://schemas.microsoft.com/office/drawing/2014/main" id="{2621470E-85FF-1AEE-5752-8B10C1AD8A26}"/>
              </a:ext>
            </a:extLst>
          </p:cNvPr>
          <p:cNvSpPr/>
          <p:nvPr/>
        </p:nvSpPr>
        <p:spPr>
          <a:xfrm>
            <a:off x="3769186" y="4330855"/>
            <a:ext cx="1163035" cy="57024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38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154164"/>
            <a:ext cx="5792401" cy="4525737"/>
          </a:xfrm>
          <a:effectLst>
            <a:outerShdw blurRad="63500" dist="38100" dir="2700000">
              <a:srgbClr val="000000">
                <a:alpha val="0"/>
              </a:srgbClr>
            </a:outerShdw>
          </a:effectLst>
        </p:spPr>
        <p:txBody>
          <a:bodyPr vert="horz" lIns="91440" tIns="45720" rIns="91440" bIns="45720" rtlCol="0" anchor="t">
            <a:normAutofit lnSpcReduction="10000"/>
          </a:bodyPr>
          <a:lstStyle/>
          <a:p>
            <a:pPr>
              <a:buClr>
                <a:schemeClr val="bg2"/>
              </a:buClr>
            </a:pPr>
            <a:r>
              <a:rPr lang="en-US">
                <a:solidFill>
                  <a:schemeClr val="bg2"/>
                </a:solidFill>
                <a:ea typeface="+mn-lt"/>
                <a:cs typeface="+mn-lt"/>
              </a:rPr>
              <a:t>Do</a:t>
            </a:r>
            <a:r>
              <a:rPr lang="en-US">
                <a:solidFill>
                  <a:schemeClr val="bg2"/>
                </a:solidFill>
              </a:rPr>
              <a:t> any of the student situations below apply to you?</a:t>
            </a:r>
          </a:p>
          <a:p>
            <a:pPr lvl="1">
              <a:buClr>
                <a:schemeClr val="bg2"/>
              </a:buClr>
            </a:pPr>
            <a:r>
              <a:rPr lang="en-US">
                <a:solidFill>
                  <a:schemeClr val="bg2"/>
                </a:solidFill>
              </a:rPr>
              <a:t>College students must meet specific factors to qualify for CalFresh. Select all the student situations that apply to you. It may help you qualify for CalFresh.</a:t>
            </a:r>
          </a:p>
          <a:p>
            <a:pPr lvl="1">
              <a:buClr>
                <a:schemeClr val="bg2"/>
              </a:buClr>
            </a:pPr>
            <a:r>
              <a:rPr lang="en-US">
                <a:solidFill>
                  <a:schemeClr val="bg2"/>
                </a:solidFill>
              </a:rPr>
              <a:t>You can select "Approved Work Study" even if you do not currently hold a Work Study job</a:t>
            </a:r>
          </a:p>
          <a:p>
            <a:pPr lvl="1">
              <a:buClr>
                <a:schemeClr val="bg2"/>
              </a:buClr>
            </a:pPr>
            <a:r>
              <a:rPr lang="en-US">
                <a:solidFill>
                  <a:schemeClr val="bg2"/>
                </a:solidFill>
              </a:rPr>
              <a:t>Work Study is a popular eligibility consideration for many students. Financial Aid can verify and document your eligibility. </a:t>
            </a:r>
          </a:p>
          <a:p>
            <a:pPr lvl="2">
              <a:buClr>
                <a:schemeClr val="bg2"/>
              </a:buClr>
            </a:pPr>
            <a:r>
              <a:rPr lang="en-US">
                <a:solidFill>
                  <a:srgbClr val="FF0000"/>
                </a:solidFill>
                <a:hlinkClick r:id="rId3">
                  <a:extLst>
                    <a:ext uri="{A12FA001-AC4F-418D-AE19-62706E023703}">
                      <ahyp:hlinkClr xmlns:ahyp="http://schemas.microsoft.com/office/drawing/2018/hyperlinkcolor" val="tx"/>
                    </a:ext>
                  </a:extLst>
                </a:hlinkClick>
              </a:rPr>
              <a:t>Click here to request School Documentation for CalFresh</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3. Household Details</a:t>
            </a:r>
          </a:p>
        </p:txBody>
      </p:sp>
      <p:pic>
        <p:nvPicPr>
          <p:cNvPr id="4" name="Picture 3" descr="A close up of a word&#10;&#10;Description automatically generated">
            <a:extLst>
              <a:ext uri="{FF2B5EF4-FFF2-40B4-BE49-F238E27FC236}">
                <a16:creationId xmlns:a16="http://schemas.microsoft.com/office/drawing/2014/main" id="{F89F5E76-94F3-9DBB-C9D7-47CB91E6D80B}"/>
              </a:ext>
            </a:extLst>
          </p:cNvPr>
          <p:cNvPicPr>
            <a:picLocks noChangeAspect="1"/>
          </p:cNvPicPr>
          <p:nvPr/>
        </p:nvPicPr>
        <p:blipFill>
          <a:blip r:embed="rId4"/>
          <a:stretch>
            <a:fillRect/>
          </a:stretch>
        </p:blipFill>
        <p:spPr>
          <a:xfrm>
            <a:off x="6879678" y="2159055"/>
            <a:ext cx="3924300" cy="542925"/>
          </a:xfrm>
          <a:prstGeom prst="rect">
            <a:avLst/>
          </a:prstGeom>
        </p:spPr>
      </p:pic>
      <p:pic>
        <p:nvPicPr>
          <p:cNvPr id="6" name="Picture 5" descr="A screenshot of a survey&#10;&#10;Description automatically generated">
            <a:extLst>
              <a:ext uri="{FF2B5EF4-FFF2-40B4-BE49-F238E27FC236}">
                <a16:creationId xmlns:a16="http://schemas.microsoft.com/office/drawing/2014/main" id="{105BAE2B-26AF-4BBE-CDA5-F599F2654E73}"/>
              </a:ext>
            </a:extLst>
          </p:cNvPr>
          <p:cNvPicPr>
            <a:picLocks noChangeAspect="1"/>
          </p:cNvPicPr>
          <p:nvPr/>
        </p:nvPicPr>
        <p:blipFill>
          <a:blip r:embed="rId5"/>
          <a:stretch>
            <a:fillRect/>
          </a:stretch>
        </p:blipFill>
        <p:spPr>
          <a:xfrm>
            <a:off x="6873765" y="2809218"/>
            <a:ext cx="3962400" cy="3867150"/>
          </a:xfrm>
          <a:prstGeom prst="rect">
            <a:avLst/>
          </a:prstGeom>
        </p:spPr>
      </p:pic>
    </p:spTree>
    <p:extLst>
      <p:ext uri="{BB962C8B-B14F-4D97-AF65-F5344CB8AC3E}">
        <p14:creationId xmlns:p14="http://schemas.microsoft.com/office/powerpoint/2010/main" val="200370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149876"/>
            <a:ext cx="5990299" cy="4193973"/>
          </a:xfrm>
          <a:effectLst>
            <a:outerShdw blurRad="63500" dist="38100" dir="2700000">
              <a:srgbClr val="000000">
                <a:alpha val="0"/>
              </a:srgbClr>
            </a:outerShdw>
          </a:effectLst>
        </p:spPr>
        <p:txBody>
          <a:bodyPr vert="horz" lIns="91440" tIns="45720" rIns="91440" bIns="45720" rtlCol="0" anchor="t">
            <a:normAutofit fontScale="85000" lnSpcReduction="10000"/>
          </a:bodyPr>
          <a:lstStyle/>
          <a:p>
            <a:pPr>
              <a:buClr>
                <a:schemeClr val="bg2"/>
              </a:buClr>
            </a:pPr>
            <a:r>
              <a:rPr lang="en-US">
                <a:solidFill>
                  <a:schemeClr val="bg2"/>
                </a:solidFill>
              </a:rPr>
              <a:t>Do you have a job? </a:t>
            </a:r>
          </a:p>
          <a:p>
            <a:pPr lvl="1">
              <a:buClr>
                <a:schemeClr val="bg2"/>
              </a:buClr>
            </a:pPr>
            <a:r>
              <a:rPr lang="en-US" sz="1800">
                <a:solidFill>
                  <a:schemeClr val="bg2"/>
                </a:solidFill>
                <a:ea typeface="+mn-lt"/>
                <a:cs typeface="+mn-lt"/>
              </a:rPr>
              <a:t>If you </a:t>
            </a:r>
            <a:r>
              <a:rPr lang="en-US">
                <a:solidFill>
                  <a:schemeClr val="bg2"/>
                </a:solidFill>
                <a:ea typeface="+mn-lt"/>
                <a:cs typeface="+mn-lt"/>
              </a:rPr>
              <a:t>receive Work</a:t>
            </a:r>
            <a:r>
              <a:rPr lang="en-US" sz="1800">
                <a:solidFill>
                  <a:schemeClr val="bg2"/>
                </a:solidFill>
                <a:ea typeface="+mn-lt"/>
                <a:cs typeface="+mn-lt"/>
              </a:rPr>
              <a:t> Study income, you do not need </a:t>
            </a:r>
            <a:r>
              <a:rPr lang="en-US">
                <a:solidFill>
                  <a:schemeClr val="bg2"/>
                </a:solidFill>
                <a:ea typeface="+mn-lt"/>
                <a:cs typeface="+mn-lt"/>
              </a:rPr>
              <a:t>to report</a:t>
            </a:r>
            <a:r>
              <a:rPr lang="en-US" sz="1800">
                <a:solidFill>
                  <a:schemeClr val="bg2"/>
                </a:solidFill>
                <a:ea typeface="+mn-lt"/>
                <a:cs typeface="+mn-lt"/>
              </a:rPr>
              <a:t> this income here </a:t>
            </a:r>
          </a:p>
          <a:p>
            <a:pPr>
              <a:buClr>
                <a:schemeClr val="bg2"/>
              </a:buClr>
            </a:pPr>
            <a:r>
              <a:rPr lang="en-US">
                <a:solidFill>
                  <a:schemeClr val="bg2"/>
                </a:solidFill>
                <a:ea typeface="+mn-lt"/>
                <a:cs typeface="+mn-lt"/>
              </a:rPr>
              <a:t>Do you get money that doesn't come from work?</a:t>
            </a:r>
          </a:p>
          <a:p>
            <a:pPr lvl="1">
              <a:buClr>
                <a:schemeClr val="bg2"/>
              </a:buClr>
            </a:pPr>
            <a:r>
              <a:rPr lang="en-US">
                <a:solidFill>
                  <a:schemeClr val="bg2"/>
                </a:solidFill>
                <a:ea typeface="+mn-lt"/>
                <a:cs typeface="+mn-lt"/>
              </a:rPr>
              <a:t>Select "Yes" if you receive Financial Aid, Work Study, Gifts of money from your parents</a:t>
            </a:r>
          </a:p>
          <a:p>
            <a:pPr>
              <a:buClr>
                <a:schemeClr val="bg2"/>
              </a:buClr>
            </a:pPr>
            <a:r>
              <a:rPr lang="en-US">
                <a:solidFill>
                  <a:schemeClr val="bg2"/>
                </a:solidFill>
                <a:ea typeface="+mn-lt"/>
                <a:cs typeface="+mn-lt"/>
              </a:rPr>
              <a:t>Money that doesn't come from work includes:</a:t>
            </a:r>
            <a:endParaRPr lang="en-US">
              <a:solidFill>
                <a:schemeClr val="bg2"/>
              </a:solidFill>
            </a:endParaRPr>
          </a:p>
          <a:p>
            <a:pPr lvl="1">
              <a:buClr>
                <a:schemeClr val="bg2"/>
              </a:buClr>
            </a:pPr>
            <a:r>
              <a:rPr lang="en-US" sz="1800">
                <a:solidFill>
                  <a:schemeClr val="bg2"/>
                </a:solidFill>
                <a:ea typeface="+mn-lt"/>
                <a:cs typeface="+mn-lt"/>
              </a:rPr>
              <a:t>Work Study income </a:t>
            </a:r>
          </a:p>
          <a:p>
            <a:pPr lvl="1">
              <a:buClr>
                <a:schemeClr val="bg2"/>
              </a:buClr>
            </a:pPr>
            <a:r>
              <a:rPr lang="en-US" sz="1800">
                <a:solidFill>
                  <a:schemeClr val="bg2"/>
                </a:solidFill>
                <a:ea typeface="+mn-lt"/>
                <a:cs typeface="+mn-lt"/>
              </a:rPr>
              <a:t>PhD and HPSP stipends </a:t>
            </a:r>
          </a:p>
          <a:p>
            <a:pPr>
              <a:buClr>
                <a:schemeClr val="bg2"/>
              </a:buClr>
            </a:pPr>
            <a:r>
              <a:rPr lang="en-US" sz="2000">
                <a:solidFill>
                  <a:schemeClr val="bg2"/>
                </a:solidFill>
                <a:ea typeface="+mn-lt"/>
                <a:cs typeface="+mn-lt"/>
              </a:rPr>
              <a:t>Select the government sources you receive money</a:t>
            </a:r>
            <a:r>
              <a:rPr lang="en-US">
                <a:solidFill>
                  <a:schemeClr val="bg2"/>
                </a:solidFill>
                <a:ea typeface="+mn-lt"/>
                <a:cs typeface="+mn-lt"/>
              </a:rPr>
              <a:t>. For most of our students that includes</a:t>
            </a:r>
            <a:r>
              <a:rPr lang="en-US" sz="2000">
                <a:solidFill>
                  <a:schemeClr val="bg2"/>
                </a:solidFill>
                <a:ea typeface="+mn-lt"/>
                <a:cs typeface="+mn-lt"/>
              </a:rPr>
              <a:t>:</a:t>
            </a:r>
          </a:p>
          <a:p>
            <a:pPr lvl="1">
              <a:buClr>
                <a:schemeClr val="bg2"/>
              </a:buClr>
            </a:pPr>
            <a:r>
              <a:rPr lang="en-US" sz="1800">
                <a:solidFill>
                  <a:schemeClr val="bg2"/>
                </a:solidFill>
                <a:ea typeface="+mn-lt"/>
                <a:cs typeface="+mn-lt"/>
              </a:rPr>
              <a:t>Financial aid</a:t>
            </a:r>
          </a:p>
          <a:p>
            <a:pPr lvl="1">
              <a:buClr>
                <a:schemeClr val="bg2"/>
              </a:buClr>
            </a:pPr>
            <a:r>
              <a:rPr lang="en-US" sz="1800">
                <a:solidFill>
                  <a:schemeClr val="bg2"/>
                </a:solidFill>
                <a:ea typeface="+mn-lt"/>
                <a:cs typeface="+mn-lt"/>
              </a:rPr>
              <a:t>Work study </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4. Income</a:t>
            </a:r>
            <a:endParaRPr lang="en-US"/>
          </a:p>
        </p:txBody>
      </p:sp>
      <p:pic>
        <p:nvPicPr>
          <p:cNvPr id="2" name="Picture 1" descr="A screenshot of a web page&#10;&#10;Description automatically generated">
            <a:extLst>
              <a:ext uri="{FF2B5EF4-FFF2-40B4-BE49-F238E27FC236}">
                <a16:creationId xmlns:a16="http://schemas.microsoft.com/office/drawing/2014/main" id="{A14D159B-A371-CB14-31EA-B81FD976531B}"/>
              </a:ext>
            </a:extLst>
          </p:cNvPr>
          <p:cNvPicPr>
            <a:picLocks noChangeAspect="1"/>
          </p:cNvPicPr>
          <p:nvPr/>
        </p:nvPicPr>
        <p:blipFill rotWithShape="1">
          <a:blip r:embed="rId3"/>
          <a:srcRect l="3185" r="4564" b="641"/>
          <a:stretch/>
        </p:blipFill>
        <p:spPr>
          <a:xfrm>
            <a:off x="7001865" y="3776625"/>
            <a:ext cx="4362420" cy="2377679"/>
          </a:xfrm>
          <a:prstGeom prst="rect">
            <a:avLst/>
          </a:prstGeom>
        </p:spPr>
      </p:pic>
      <p:pic>
        <p:nvPicPr>
          <p:cNvPr id="4" name="Picture 3" descr="A close up of a white background&#10;&#10;Description automatically generated">
            <a:extLst>
              <a:ext uri="{FF2B5EF4-FFF2-40B4-BE49-F238E27FC236}">
                <a16:creationId xmlns:a16="http://schemas.microsoft.com/office/drawing/2014/main" id="{F20993DB-C7E9-2789-8610-5410312C1F22}"/>
              </a:ext>
            </a:extLst>
          </p:cNvPr>
          <p:cNvPicPr>
            <a:picLocks noChangeAspect="1"/>
          </p:cNvPicPr>
          <p:nvPr/>
        </p:nvPicPr>
        <p:blipFill>
          <a:blip r:embed="rId4"/>
          <a:stretch>
            <a:fillRect/>
          </a:stretch>
        </p:blipFill>
        <p:spPr>
          <a:xfrm>
            <a:off x="7000787" y="2502559"/>
            <a:ext cx="4341114" cy="1174835"/>
          </a:xfrm>
          <a:prstGeom prst="rect">
            <a:avLst/>
          </a:prstGeom>
        </p:spPr>
      </p:pic>
    </p:spTree>
    <p:extLst>
      <p:ext uri="{BB962C8B-B14F-4D97-AF65-F5344CB8AC3E}">
        <p14:creationId xmlns:p14="http://schemas.microsoft.com/office/powerpoint/2010/main" val="88763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5729641" y="2322656"/>
            <a:ext cx="5375080" cy="3852449"/>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a:solidFill>
                  <a:schemeClr val="bg2"/>
                </a:solidFill>
              </a:rPr>
              <a:t>Amount </a:t>
            </a:r>
          </a:p>
          <a:p>
            <a:pPr lvl="1">
              <a:buClr>
                <a:schemeClr val="bg2"/>
              </a:buClr>
            </a:pPr>
            <a:r>
              <a:rPr lang="en-US">
                <a:solidFill>
                  <a:schemeClr val="bg2"/>
                </a:solidFill>
              </a:rPr>
              <a:t>Enter your</a:t>
            </a:r>
            <a:r>
              <a:rPr lang="en-US" sz="1800">
                <a:solidFill>
                  <a:schemeClr val="bg2"/>
                </a:solidFill>
              </a:rPr>
              <a:t> Total amount awarded for the academic year. This can be found on the Awards Breakdown tab in your Financial Aid Student Portal (</a:t>
            </a:r>
            <a:r>
              <a:rPr lang="en-US" sz="1800">
                <a:solidFill>
                  <a:srgbClr val="FF0000"/>
                </a:solidFill>
                <a:ea typeface="+mn-lt"/>
                <a:cs typeface="+mn-lt"/>
                <a:hlinkClick r:id="rId3">
                  <a:extLst>
                    <a:ext uri="{A12FA001-AC4F-418D-AE19-62706E023703}">
                      <ahyp:hlinkClr xmlns:ahyp="http://schemas.microsoft.com/office/drawing/2018/hyperlinkcolor" val="tx"/>
                    </a:ext>
                  </a:extLst>
                </a:hlinkClick>
              </a:rPr>
              <a:t>https://finaid.ucsf.edu</a:t>
            </a:r>
            <a:r>
              <a:rPr lang="en-US">
                <a:solidFill>
                  <a:schemeClr val="bg2"/>
                </a:solidFill>
                <a:ea typeface="+mn-lt"/>
                <a:cs typeface="+mn-lt"/>
              </a:rPr>
              <a:t>)</a:t>
            </a:r>
            <a:endParaRPr lang="en-US" sz="1800">
              <a:solidFill>
                <a:schemeClr val="bg2"/>
              </a:solidFill>
              <a:ea typeface="+mn-lt"/>
              <a:cs typeface="+mn-lt"/>
            </a:endParaRPr>
          </a:p>
          <a:p>
            <a:pPr>
              <a:buClr>
                <a:schemeClr val="bg2"/>
              </a:buClr>
            </a:pPr>
            <a:r>
              <a:rPr lang="en-US">
                <a:solidFill>
                  <a:schemeClr val="bg2"/>
                </a:solidFill>
              </a:rPr>
              <a:t>How often? - Select "Annual"</a:t>
            </a:r>
          </a:p>
          <a:p>
            <a:pPr>
              <a:buClr>
                <a:schemeClr val="bg2"/>
              </a:buClr>
            </a:pPr>
            <a:r>
              <a:rPr lang="en-US">
                <a:solidFill>
                  <a:schemeClr val="bg2"/>
                </a:solidFill>
              </a:rPr>
              <a:t>Will you continue to get this income? </a:t>
            </a:r>
          </a:p>
          <a:p>
            <a:pPr lvl="1">
              <a:buClr>
                <a:schemeClr val="bg2"/>
              </a:buClr>
            </a:pPr>
            <a:r>
              <a:rPr lang="en-US">
                <a:solidFill>
                  <a:schemeClr val="bg2"/>
                </a:solidFill>
              </a:rPr>
              <a:t>Select "Yes" if you will be a continuing student for the following academic year</a:t>
            </a:r>
          </a:p>
          <a:p>
            <a:pPr>
              <a:buClr>
                <a:schemeClr val="bg2"/>
              </a:buClr>
            </a:pPr>
            <a:endParaRPr lang="en-US"/>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4. Income</a:t>
            </a:r>
            <a:endParaRPr lang="en-US"/>
          </a:p>
        </p:txBody>
      </p:sp>
      <p:pic>
        <p:nvPicPr>
          <p:cNvPr id="4" name="Picture 3" descr="A screenshot of a computer screen&#10;&#10;Description automatically generated">
            <a:extLst>
              <a:ext uri="{FF2B5EF4-FFF2-40B4-BE49-F238E27FC236}">
                <a16:creationId xmlns:a16="http://schemas.microsoft.com/office/drawing/2014/main" id="{EF29E53A-CAEE-C419-8BEF-C8A4ABF4DE8A}"/>
              </a:ext>
            </a:extLst>
          </p:cNvPr>
          <p:cNvPicPr>
            <a:picLocks noChangeAspect="1"/>
          </p:cNvPicPr>
          <p:nvPr/>
        </p:nvPicPr>
        <p:blipFill rotWithShape="1">
          <a:blip r:embed="rId4"/>
          <a:srcRect r="-332" b="22977"/>
          <a:stretch/>
        </p:blipFill>
        <p:spPr>
          <a:xfrm>
            <a:off x="856593" y="2209965"/>
            <a:ext cx="4172635" cy="3290303"/>
          </a:xfrm>
          <a:prstGeom prst="rect">
            <a:avLst/>
          </a:prstGeom>
        </p:spPr>
      </p:pic>
    </p:spTree>
    <p:extLst>
      <p:ext uri="{BB962C8B-B14F-4D97-AF65-F5344CB8AC3E}">
        <p14:creationId xmlns:p14="http://schemas.microsoft.com/office/powerpoint/2010/main" val="262390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411016" y="2044575"/>
            <a:ext cx="11124412" cy="2314670"/>
          </a:xfrm>
          <a:effectLst>
            <a:outerShdw blurRad="63500" dist="38100" dir="2700000">
              <a:srgbClr val="000000">
                <a:alpha val="0"/>
              </a:srgbClr>
            </a:outerShdw>
          </a:effectLst>
        </p:spPr>
        <p:txBody>
          <a:bodyPr vert="horz" lIns="91440" tIns="45720" rIns="91440" bIns="45720" rtlCol="0" anchor="t">
            <a:noAutofit/>
          </a:bodyPr>
          <a:lstStyle/>
          <a:p>
            <a:pPr marL="0" indent="0">
              <a:buNone/>
            </a:pPr>
            <a:r>
              <a:rPr lang="en-US" sz="2400">
                <a:solidFill>
                  <a:schemeClr val="bg2"/>
                </a:solidFill>
              </a:rPr>
              <a:t>Create an Account through</a:t>
            </a:r>
            <a:r>
              <a:rPr lang="en-US" sz="2400">
                <a:solidFill>
                  <a:srgbClr val="FFFFFF"/>
                </a:solidFill>
              </a:rPr>
              <a:t> </a:t>
            </a:r>
            <a:r>
              <a:rPr lang="en-US" sz="2400">
                <a:solidFill>
                  <a:srgbClr val="FF0000"/>
                </a:solidFill>
                <a:hlinkClick r:id="rId3">
                  <a:extLst>
                    <a:ext uri="{A12FA001-AC4F-418D-AE19-62706E023703}">
                      <ahyp:hlinkClr xmlns:ahyp="http://schemas.microsoft.com/office/drawing/2018/hyperlinkcolor" val="tx"/>
                    </a:ext>
                  </a:extLst>
                </a:hlinkClick>
              </a:rPr>
              <a:t>BenefitsCal</a:t>
            </a:r>
            <a:r>
              <a:rPr lang="en-US" sz="2400">
                <a:solidFill>
                  <a:schemeClr val="bg2"/>
                </a:solidFill>
              </a:rPr>
              <a:t>.</a:t>
            </a:r>
          </a:p>
          <a:p>
            <a:pPr marL="0" indent="0">
              <a:buNone/>
            </a:pPr>
            <a:endParaRPr lang="en-US" sz="2400">
              <a:solidFill>
                <a:schemeClr val="bg2"/>
              </a:solidFill>
              <a:ea typeface="+mn-lt"/>
              <a:cs typeface="+mn-lt"/>
            </a:endParaRPr>
          </a:p>
          <a:p>
            <a:pPr marL="0" indent="0">
              <a:buNone/>
            </a:pPr>
            <a:r>
              <a:rPr lang="en-US" sz="2400">
                <a:solidFill>
                  <a:schemeClr val="bg2"/>
                </a:solidFill>
                <a:ea typeface="+mn-lt"/>
                <a:cs typeface="+mn-lt"/>
              </a:rPr>
              <a:t>It is recommended that you create an account to apply for benefits. By creating an account, it will allow you to save your information and go back to finish later.</a:t>
            </a:r>
          </a:p>
          <a:p>
            <a:endParaRPr lang="en-US" sz="1800">
              <a:ea typeface="+mn-lt"/>
              <a:cs typeface="+mn-lt"/>
            </a:endParaRPr>
          </a:p>
          <a:p>
            <a:endParaRPr lang="en-US" sz="1800">
              <a:ea typeface="+mn-lt"/>
              <a:cs typeface="+mn-lt"/>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Step-By-Step Instructions</a:t>
            </a:r>
            <a:endParaRPr lang="en-US"/>
          </a:p>
        </p:txBody>
      </p:sp>
      <p:pic>
        <p:nvPicPr>
          <p:cNvPr id="4" name="Picture 3" descr="A blue background with white text&#10;&#10;Description automatically generated">
            <a:extLst>
              <a:ext uri="{FF2B5EF4-FFF2-40B4-BE49-F238E27FC236}">
                <a16:creationId xmlns:a16="http://schemas.microsoft.com/office/drawing/2014/main" id="{0989F750-E620-F5CC-3385-7109DFF1EDE7}"/>
              </a:ext>
            </a:extLst>
          </p:cNvPr>
          <p:cNvPicPr>
            <a:picLocks noChangeAspect="1"/>
          </p:cNvPicPr>
          <p:nvPr/>
        </p:nvPicPr>
        <p:blipFill>
          <a:blip r:embed="rId4"/>
          <a:stretch>
            <a:fillRect/>
          </a:stretch>
        </p:blipFill>
        <p:spPr>
          <a:xfrm>
            <a:off x="4168954" y="4610470"/>
            <a:ext cx="3608537" cy="1695091"/>
          </a:xfrm>
          <a:prstGeom prst="rect">
            <a:avLst/>
          </a:prstGeom>
        </p:spPr>
      </p:pic>
    </p:spTree>
    <p:extLst>
      <p:ext uri="{BB962C8B-B14F-4D97-AF65-F5344CB8AC3E}">
        <p14:creationId xmlns:p14="http://schemas.microsoft.com/office/powerpoint/2010/main" val="388137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259850"/>
            <a:ext cx="5962829" cy="4469931"/>
          </a:xfrm>
          <a:effectLst>
            <a:outerShdw blurRad="63500" dist="38100" dir="2700000">
              <a:srgbClr val="000000">
                <a:alpha val="0"/>
              </a:srgbClr>
            </a:outerShdw>
          </a:effectLst>
        </p:spPr>
        <p:txBody>
          <a:bodyPr vert="horz" lIns="91440" tIns="45720" rIns="91440" bIns="45720" rtlCol="0" anchor="t">
            <a:normAutofit/>
          </a:bodyPr>
          <a:lstStyle/>
          <a:p>
            <a:pPr marL="0" indent="0">
              <a:buNone/>
            </a:pPr>
            <a:r>
              <a:rPr lang="en-US">
                <a:solidFill>
                  <a:schemeClr val="bg2"/>
                </a:solidFill>
              </a:rPr>
              <a:t>If you have a Federal Work Study job:</a:t>
            </a:r>
          </a:p>
          <a:p>
            <a:pPr>
              <a:buClr>
                <a:schemeClr val="bg2"/>
              </a:buClr>
            </a:pPr>
            <a:r>
              <a:rPr lang="en-US">
                <a:solidFill>
                  <a:schemeClr val="bg2"/>
                </a:solidFill>
              </a:rPr>
              <a:t>Amount</a:t>
            </a:r>
          </a:p>
          <a:p>
            <a:pPr lvl="1">
              <a:buClr>
                <a:schemeClr val="bg2"/>
              </a:buClr>
            </a:pPr>
            <a:r>
              <a:rPr lang="en-US">
                <a:solidFill>
                  <a:schemeClr val="bg2"/>
                </a:solidFill>
              </a:rPr>
              <a:t>Enter </a:t>
            </a:r>
            <a:r>
              <a:rPr lang="en-US" sz="1800">
                <a:solidFill>
                  <a:schemeClr val="bg2"/>
                </a:solidFill>
              </a:rPr>
              <a:t>your Work Study award for the academic year</a:t>
            </a:r>
          </a:p>
          <a:p>
            <a:pPr lvl="1">
              <a:buClr>
                <a:schemeClr val="bg2"/>
              </a:buClr>
            </a:pPr>
            <a:r>
              <a:rPr lang="en-US" sz="1800">
                <a:solidFill>
                  <a:schemeClr val="bg2"/>
                </a:solidFill>
              </a:rPr>
              <a:t>This can also be found on the Awards Breakdown tab in your Financial Aid Student Portal (</a:t>
            </a:r>
            <a:r>
              <a:rPr lang="en-US" sz="1800">
                <a:solidFill>
                  <a:srgbClr val="FF0000"/>
                </a:solidFill>
                <a:hlinkClick r:id="rId3">
                  <a:extLst>
                    <a:ext uri="{A12FA001-AC4F-418D-AE19-62706E023703}">
                      <ahyp:hlinkClr xmlns:ahyp="http://schemas.microsoft.com/office/drawing/2018/hyperlinkcolor" val="tx"/>
                    </a:ext>
                  </a:extLst>
                </a:hlinkClick>
              </a:rPr>
              <a:t>https://finaid.ucsf.edu/</a:t>
            </a:r>
            <a:r>
              <a:rPr lang="en-US" sz="1800">
                <a:solidFill>
                  <a:schemeClr val="bg2"/>
                </a:solidFill>
              </a:rPr>
              <a:t>)</a:t>
            </a:r>
          </a:p>
          <a:p>
            <a:pPr>
              <a:buClr>
                <a:schemeClr val="bg2"/>
              </a:buClr>
            </a:pPr>
            <a:r>
              <a:rPr lang="en-US">
                <a:solidFill>
                  <a:schemeClr val="bg2"/>
                </a:solidFill>
              </a:rPr>
              <a:t>How often? - Select "Annual"</a:t>
            </a:r>
          </a:p>
          <a:p>
            <a:pPr>
              <a:buClr>
                <a:schemeClr val="bg2"/>
              </a:buClr>
            </a:pPr>
            <a:r>
              <a:rPr lang="en-US">
                <a:solidFill>
                  <a:schemeClr val="bg2"/>
                </a:solidFill>
              </a:rPr>
              <a:t>Will you continue to get this income? </a:t>
            </a:r>
          </a:p>
          <a:p>
            <a:pPr lvl="1">
              <a:buClr>
                <a:schemeClr val="bg2"/>
              </a:buClr>
            </a:pPr>
            <a:r>
              <a:rPr lang="en-US">
                <a:solidFill>
                  <a:schemeClr val="bg2"/>
                </a:solidFill>
              </a:rPr>
              <a:t>Select "Yes" if you will continue working as a Federal Work Study student in the following academic year</a:t>
            </a:r>
          </a:p>
          <a:p>
            <a:endParaRPr lang="en-US"/>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4. Income</a:t>
            </a:r>
            <a:endParaRPr lang="en-US"/>
          </a:p>
        </p:txBody>
      </p:sp>
      <p:pic>
        <p:nvPicPr>
          <p:cNvPr id="2" name="Picture 1" descr="A screenshot of a survey&#10;&#10;Description automatically generated">
            <a:extLst>
              <a:ext uri="{FF2B5EF4-FFF2-40B4-BE49-F238E27FC236}">
                <a16:creationId xmlns:a16="http://schemas.microsoft.com/office/drawing/2014/main" id="{7F1DEFF0-82FA-DA7C-27B4-499C713FA4E9}"/>
              </a:ext>
            </a:extLst>
          </p:cNvPr>
          <p:cNvPicPr>
            <a:picLocks noChangeAspect="1"/>
          </p:cNvPicPr>
          <p:nvPr/>
        </p:nvPicPr>
        <p:blipFill>
          <a:blip r:embed="rId4"/>
          <a:stretch>
            <a:fillRect/>
          </a:stretch>
        </p:blipFill>
        <p:spPr>
          <a:xfrm>
            <a:off x="7109098" y="2264651"/>
            <a:ext cx="3990975" cy="3143250"/>
          </a:xfrm>
          <a:prstGeom prst="rect">
            <a:avLst/>
          </a:prstGeom>
        </p:spPr>
      </p:pic>
    </p:spTree>
    <p:extLst>
      <p:ext uri="{BB962C8B-B14F-4D97-AF65-F5344CB8AC3E}">
        <p14:creationId xmlns:p14="http://schemas.microsoft.com/office/powerpoint/2010/main" val="390416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497455"/>
            <a:ext cx="4442066" cy="3766185"/>
          </a:xfrm>
          <a:effectLst>
            <a:outerShdw blurRad="63500" dist="38100" dir="2700000">
              <a:srgbClr val="000000">
                <a:alpha val="0"/>
              </a:srgbClr>
            </a:outerShdw>
          </a:effectLst>
        </p:spPr>
        <p:txBody>
          <a:bodyPr vert="horz" lIns="91440" tIns="45720" rIns="91440" bIns="45720" rtlCol="0" anchor="t">
            <a:normAutofit fontScale="85000" lnSpcReduction="20000"/>
          </a:bodyPr>
          <a:lstStyle/>
          <a:p>
            <a:pPr>
              <a:buClr>
                <a:schemeClr val="bg2"/>
              </a:buClr>
            </a:pPr>
            <a:r>
              <a:rPr lang="en-US" dirty="0">
                <a:solidFill>
                  <a:schemeClr val="bg2"/>
                </a:solidFill>
                <a:ea typeface="+mn-lt"/>
                <a:cs typeface="+mn-lt"/>
              </a:rPr>
              <a:t>Select money you receive from any other sources or select "None of these apply"</a:t>
            </a:r>
          </a:p>
          <a:p>
            <a:pPr>
              <a:buClr>
                <a:srgbClr val="8AD0D6"/>
              </a:buClr>
            </a:pPr>
            <a:r>
              <a:rPr lang="en-US" dirty="0">
                <a:solidFill>
                  <a:schemeClr val="bg2"/>
                </a:solidFill>
                <a:ea typeface="+mn-lt"/>
                <a:cs typeface="+mn-lt"/>
              </a:rPr>
              <a:t>If you are receiving support from family members or outside sources for housing, your family or outside agency will need to pay your housing directly so it is considered a </a:t>
            </a:r>
            <a:r>
              <a:rPr lang="en-US" b="1" dirty="0">
                <a:solidFill>
                  <a:schemeClr val="bg2"/>
                </a:solidFill>
                <a:ea typeface="+mn-lt"/>
                <a:cs typeface="+mn-lt"/>
              </a:rPr>
              <a:t>vender payment </a:t>
            </a:r>
            <a:r>
              <a:rPr lang="en-US" dirty="0">
                <a:solidFill>
                  <a:schemeClr val="bg2"/>
                </a:solidFill>
                <a:ea typeface="+mn-lt"/>
                <a:cs typeface="+mn-lt"/>
              </a:rPr>
              <a:t>rather than in-kind income. </a:t>
            </a:r>
          </a:p>
          <a:p>
            <a:pPr>
              <a:buClr>
                <a:srgbClr val="8AD0D6"/>
              </a:buClr>
            </a:pPr>
            <a:r>
              <a:rPr lang="en-US" dirty="0">
                <a:solidFill>
                  <a:schemeClr val="bg2"/>
                </a:solidFill>
                <a:ea typeface="+mn-lt"/>
                <a:cs typeface="+mn-lt"/>
              </a:rPr>
              <a:t>If your parents or outside agency send you money that you in turn use to pay your rent, it will be treated as </a:t>
            </a:r>
            <a:r>
              <a:rPr lang="en-US" b="1" dirty="0">
                <a:solidFill>
                  <a:schemeClr val="bg2"/>
                </a:solidFill>
                <a:ea typeface="+mn-lt"/>
                <a:cs typeface="+mn-lt"/>
              </a:rPr>
              <a:t>in-kind income and added to the total income to meet the thresholds for eligibility. </a:t>
            </a:r>
            <a:endParaRPr lang="en-US" dirty="0">
              <a:solidFill>
                <a:schemeClr val="bg2"/>
              </a:solidFill>
            </a:endParaRPr>
          </a:p>
          <a:p>
            <a:endParaRPr lang="en-US" dirty="0">
              <a:ea typeface="+mn-lt"/>
              <a:cs typeface="+mn-lt"/>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4. Income</a:t>
            </a:r>
          </a:p>
        </p:txBody>
      </p:sp>
      <p:pic>
        <p:nvPicPr>
          <p:cNvPr id="2" name="Picture 1" descr="A screenshot of a computer screen&#10;&#10;Description automatically generated">
            <a:extLst>
              <a:ext uri="{FF2B5EF4-FFF2-40B4-BE49-F238E27FC236}">
                <a16:creationId xmlns:a16="http://schemas.microsoft.com/office/drawing/2014/main" id="{A0521583-9BCA-7659-0F5D-2D6F9F1C91A2}"/>
              </a:ext>
            </a:extLst>
          </p:cNvPr>
          <p:cNvPicPr>
            <a:picLocks noChangeAspect="1"/>
          </p:cNvPicPr>
          <p:nvPr/>
        </p:nvPicPr>
        <p:blipFill>
          <a:blip r:embed="rId3"/>
          <a:stretch>
            <a:fillRect/>
          </a:stretch>
        </p:blipFill>
        <p:spPr>
          <a:xfrm>
            <a:off x="5974241" y="2498156"/>
            <a:ext cx="5275591" cy="3586971"/>
          </a:xfrm>
          <a:prstGeom prst="rect">
            <a:avLst/>
          </a:prstGeom>
        </p:spPr>
      </p:pic>
    </p:spTree>
    <p:extLst>
      <p:ext uri="{BB962C8B-B14F-4D97-AF65-F5344CB8AC3E}">
        <p14:creationId xmlns:p14="http://schemas.microsoft.com/office/powerpoint/2010/main" val="163446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324927"/>
            <a:ext cx="5966064" cy="4039353"/>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a:solidFill>
                  <a:schemeClr val="bg2"/>
                </a:solidFill>
                <a:ea typeface="+mn-lt"/>
                <a:cs typeface="+mn-lt"/>
              </a:rPr>
              <a:t>Are you on strike? - Select "Yes" or "No"</a:t>
            </a:r>
            <a:endParaRPr lang="en-US">
              <a:solidFill>
                <a:schemeClr val="bg2"/>
              </a:solidFill>
            </a:endParaRPr>
          </a:p>
          <a:p>
            <a:pPr lvl="1">
              <a:buClr>
                <a:schemeClr val="bg2"/>
              </a:buClr>
            </a:pPr>
            <a:r>
              <a:rPr lang="en-US" sz="2000">
                <a:solidFill>
                  <a:schemeClr val="bg2"/>
                </a:solidFill>
                <a:ea typeface="+mn-lt"/>
                <a:cs typeface="+mn-lt"/>
              </a:rPr>
              <a:t>If "Yes", provide date of when your strike began, last pay date, and reason for the strike at work</a:t>
            </a:r>
          </a:p>
          <a:p>
            <a:pPr>
              <a:buClr>
                <a:schemeClr val="bg2"/>
              </a:buClr>
            </a:pPr>
            <a:r>
              <a:rPr lang="en-US">
                <a:solidFill>
                  <a:schemeClr val="bg2"/>
                </a:solidFill>
                <a:ea typeface="+mn-lt"/>
                <a:cs typeface="+mn-lt"/>
              </a:rPr>
              <a:t>Did your employment change in the last year?</a:t>
            </a:r>
            <a:endParaRPr lang="en-US">
              <a:solidFill>
                <a:schemeClr val="bg2"/>
              </a:solidFill>
            </a:endParaRPr>
          </a:p>
          <a:p>
            <a:pPr lvl="1">
              <a:buClr>
                <a:schemeClr val="bg2"/>
              </a:buClr>
            </a:pPr>
            <a:r>
              <a:rPr lang="en-US" sz="2000">
                <a:solidFill>
                  <a:schemeClr val="bg2"/>
                </a:solidFill>
                <a:ea typeface="+mn-lt"/>
                <a:cs typeface="+mn-lt"/>
              </a:rPr>
              <a:t>For incoming students, select "Yes" if you left a job in the last 60 days before starting school </a:t>
            </a:r>
          </a:p>
          <a:p>
            <a:pPr lvl="2">
              <a:buClr>
                <a:schemeClr val="bg2"/>
              </a:buClr>
            </a:pPr>
            <a:r>
              <a:rPr lang="en-US" sz="2000">
                <a:solidFill>
                  <a:schemeClr val="bg2"/>
                </a:solidFill>
                <a:ea typeface="+mn-lt"/>
                <a:cs typeface="+mn-lt"/>
              </a:rPr>
              <a:t>Provide change date, last pay date, and reason for leaving job</a:t>
            </a:r>
          </a:p>
          <a:p>
            <a:pPr lvl="1"/>
            <a:endParaRPr lang="en-US">
              <a:ea typeface="+mn-lt"/>
              <a:cs typeface="+mn-lt"/>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4. Income</a:t>
            </a:r>
          </a:p>
        </p:txBody>
      </p:sp>
      <p:pic>
        <p:nvPicPr>
          <p:cNvPr id="2" name="Picture 1" descr="A screenshot of a phone&#10;&#10;Description automatically generated">
            <a:extLst>
              <a:ext uri="{FF2B5EF4-FFF2-40B4-BE49-F238E27FC236}">
                <a16:creationId xmlns:a16="http://schemas.microsoft.com/office/drawing/2014/main" id="{5D7519DB-0BBF-7191-33EF-2C0FCE882178}"/>
              </a:ext>
            </a:extLst>
          </p:cNvPr>
          <p:cNvPicPr>
            <a:picLocks noChangeAspect="1"/>
          </p:cNvPicPr>
          <p:nvPr/>
        </p:nvPicPr>
        <p:blipFill>
          <a:blip r:embed="rId3"/>
          <a:stretch>
            <a:fillRect/>
          </a:stretch>
        </p:blipFill>
        <p:spPr>
          <a:xfrm>
            <a:off x="7361120" y="2329044"/>
            <a:ext cx="3393235" cy="4227122"/>
          </a:xfrm>
          <a:prstGeom prst="rect">
            <a:avLst/>
          </a:prstGeom>
        </p:spPr>
      </p:pic>
    </p:spTree>
    <p:extLst>
      <p:ext uri="{BB962C8B-B14F-4D97-AF65-F5344CB8AC3E}">
        <p14:creationId xmlns:p14="http://schemas.microsoft.com/office/powerpoint/2010/main" val="243694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052408"/>
            <a:ext cx="10753725" cy="678772"/>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a:solidFill>
                  <a:schemeClr val="bg2"/>
                </a:solidFill>
                <a:ea typeface="+mn-lt"/>
                <a:cs typeface="+mn-lt"/>
              </a:rPr>
              <a:t>Select all the expenses that apply to you or select "None of these apply"</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5. Expenses</a:t>
            </a:r>
          </a:p>
        </p:txBody>
      </p:sp>
      <p:pic>
        <p:nvPicPr>
          <p:cNvPr id="2" name="Picture 1" descr="A screenshot of a computer&#10;&#10;Description automatically generated">
            <a:extLst>
              <a:ext uri="{FF2B5EF4-FFF2-40B4-BE49-F238E27FC236}">
                <a16:creationId xmlns:a16="http://schemas.microsoft.com/office/drawing/2014/main" id="{A4EF8916-2062-2FBF-9320-CFB7FA7499E6}"/>
              </a:ext>
            </a:extLst>
          </p:cNvPr>
          <p:cNvPicPr>
            <a:picLocks noChangeAspect="1"/>
          </p:cNvPicPr>
          <p:nvPr/>
        </p:nvPicPr>
        <p:blipFill>
          <a:blip r:embed="rId3"/>
          <a:stretch>
            <a:fillRect/>
          </a:stretch>
        </p:blipFill>
        <p:spPr>
          <a:xfrm>
            <a:off x="1180264" y="2922687"/>
            <a:ext cx="4172606" cy="2978368"/>
          </a:xfrm>
          <a:prstGeom prst="rect">
            <a:avLst/>
          </a:prstGeom>
        </p:spPr>
      </p:pic>
      <p:pic>
        <p:nvPicPr>
          <p:cNvPr id="4" name="Picture 3" descr="A screenshot of a phone&#10;&#10;Description automatically generated">
            <a:extLst>
              <a:ext uri="{FF2B5EF4-FFF2-40B4-BE49-F238E27FC236}">
                <a16:creationId xmlns:a16="http://schemas.microsoft.com/office/drawing/2014/main" id="{6FB193D5-B175-FAEE-3EE8-3309CD64376E}"/>
              </a:ext>
            </a:extLst>
          </p:cNvPr>
          <p:cNvPicPr>
            <a:picLocks noChangeAspect="1"/>
          </p:cNvPicPr>
          <p:nvPr/>
        </p:nvPicPr>
        <p:blipFill>
          <a:blip r:embed="rId4"/>
          <a:stretch>
            <a:fillRect/>
          </a:stretch>
        </p:blipFill>
        <p:spPr>
          <a:xfrm>
            <a:off x="6465469" y="2926808"/>
            <a:ext cx="4361464" cy="2835822"/>
          </a:xfrm>
          <a:prstGeom prst="rect">
            <a:avLst/>
          </a:prstGeom>
        </p:spPr>
      </p:pic>
    </p:spTree>
    <p:extLst>
      <p:ext uri="{BB962C8B-B14F-4D97-AF65-F5344CB8AC3E}">
        <p14:creationId xmlns:p14="http://schemas.microsoft.com/office/powerpoint/2010/main" val="1502816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95086" y="2296172"/>
            <a:ext cx="4743990" cy="2289036"/>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a:solidFill>
                  <a:schemeClr val="bg2"/>
                </a:solidFill>
                <a:ea typeface="+mn-lt"/>
                <a:cs typeface="+mn-lt"/>
              </a:rPr>
              <a:t>Enter the amount you pay in rent. </a:t>
            </a:r>
          </a:p>
          <a:p>
            <a:pPr>
              <a:buClr>
                <a:schemeClr val="bg2"/>
              </a:buClr>
            </a:pPr>
            <a:r>
              <a:rPr lang="en-US">
                <a:solidFill>
                  <a:schemeClr val="bg2"/>
                </a:solidFill>
                <a:ea typeface="+mn-lt"/>
                <a:cs typeface="+mn-lt"/>
              </a:rPr>
              <a:t>Select how often you pay</a:t>
            </a:r>
          </a:p>
          <a:p>
            <a:pPr>
              <a:buClr>
                <a:srgbClr val="8AD0D6"/>
              </a:buClr>
            </a:pPr>
            <a:endParaRPr lang="en-US">
              <a:solidFill>
                <a:schemeClr val="bg2"/>
              </a:solidFill>
              <a:ea typeface="+mn-lt"/>
              <a:cs typeface="+mn-lt"/>
            </a:endParaRPr>
          </a:p>
          <a:p>
            <a:pPr marL="0" indent="0">
              <a:buClr>
                <a:srgbClr val="8AD0D6"/>
              </a:buClr>
              <a:buNone/>
            </a:pPr>
            <a:r>
              <a:rPr lang="en-US">
                <a:solidFill>
                  <a:schemeClr val="bg2"/>
                </a:solidFill>
                <a:ea typeface="+mn-lt"/>
                <a:cs typeface="+mn-lt"/>
              </a:rPr>
              <a:t>Repeat for all expenses you listed. </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5. Expenses</a:t>
            </a:r>
          </a:p>
        </p:txBody>
      </p:sp>
      <p:pic>
        <p:nvPicPr>
          <p:cNvPr id="6" name="Picture 5" descr="A screenshot of a form&#10;&#10;Description automatically generated">
            <a:extLst>
              <a:ext uri="{FF2B5EF4-FFF2-40B4-BE49-F238E27FC236}">
                <a16:creationId xmlns:a16="http://schemas.microsoft.com/office/drawing/2014/main" id="{49A6F8DA-0155-3985-7C2C-7B8C428151F8}"/>
              </a:ext>
            </a:extLst>
          </p:cNvPr>
          <p:cNvPicPr>
            <a:picLocks noChangeAspect="1"/>
          </p:cNvPicPr>
          <p:nvPr/>
        </p:nvPicPr>
        <p:blipFill>
          <a:blip r:embed="rId3"/>
          <a:stretch>
            <a:fillRect/>
          </a:stretch>
        </p:blipFill>
        <p:spPr>
          <a:xfrm>
            <a:off x="759619" y="2295785"/>
            <a:ext cx="4839028" cy="3021240"/>
          </a:xfrm>
          <a:prstGeom prst="rect">
            <a:avLst/>
          </a:prstGeom>
        </p:spPr>
      </p:pic>
    </p:spTree>
    <p:extLst>
      <p:ext uri="{BB962C8B-B14F-4D97-AF65-F5344CB8AC3E}">
        <p14:creationId xmlns:p14="http://schemas.microsoft.com/office/powerpoint/2010/main" val="388040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4999928" y="2204207"/>
            <a:ext cx="6383006" cy="4402506"/>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a:solidFill>
                  <a:schemeClr val="bg2"/>
                </a:solidFill>
                <a:ea typeface="+mn-lt"/>
                <a:cs typeface="+mn-lt"/>
              </a:rPr>
              <a:t>Does anyone outside of your household help you pay for this expense?</a:t>
            </a:r>
          </a:p>
          <a:p>
            <a:pPr lvl="1">
              <a:buClr>
                <a:schemeClr val="bg2"/>
              </a:buClr>
            </a:pPr>
            <a:r>
              <a:rPr lang="en-US">
                <a:solidFill>
                  <a:schemeClr val="bg2"/>
                </a:solidFill>
              </a:rPr>
              <a:t>If you are receiving support from family members or outside sources for housing, your family or outside agency will need to pay your housing directly so it is considered a </a:t>
            </a:r>
            <a:r>
              <a:rPr lang="en-US" b="1">
                <a:solidFill>
                  <a:schemeClr val="bg2"/>
                </a:solidFill>
              </a:rPr>
              <a:t>vender payment </a:t>
            </a:r>
            <a:r>
              <a:rPr lang="en-US">
                <a:solidFill>
                  <a:schemeClr val="bg2"/>
                </a:solidFill>
              </a:rPr>
              <a:t>rather than in-kind income. </a:t>
            </a:r>
          </a:p>
          <a:p>
            <a:pPr lvl="1">
              <a:buClr>
                <a:schemeClr val="bg2"/>
              </a:buClr>
            </a:pPr>
            <a:r>
              <a:rPr lang="en-US">
                <a:solidFill>
                  <a:schemeClr val="bg2"/>
                </a:solidFill>
              </a:rPr>
              <a:t>If your parents or outside agency send you money that you in turn use to pay your rent, it will be treated as </a:t>
            </a:r>
            <a:r>
              <a:rPr lang="en-US" b="1">
                <a:solidFill>
                  <a:schemeClr val="bg2"/>
                </a:solidFill>
              </a:rPr>
              <a:t>in-kind income and added to the total income to meet the thresholds for eligibility. </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5. Expenses</a:t>
            </a:r>
          </a:p>
        </p:txBody>
      </p:sp>
      <p:pic>
        <p:nvPicPr>
          <p:cNvPr id="2" name="Picture 1" descr="A screenshot of a survey&#10;&#10;Description automatically generated">
            <a:extLst>
              <a:ext uri="{FF2B5EF4-FFF2-40B4-BE49-F238E27FC236}">
                <a16:creationId xmlns:a16="http://schemas.microsoft.com/office/drawing/2014/main" id="{4301E6B9-DCA7-597C-2CCF-ED9FDF3006DE}"/>
              </a:ext>
            </a:extLst>
          </p:cNvPr>
          <p:cNvPicPr>
            <a:picLocks noChangeAspect="1"/>
          </p:cNvPicPr>
          <p:nvPr/>
        </p:nvPicPr>
        <p:blipFill>
          <a:blip r:embed="rId3"/>
          <a:stretch>
            <a:fillRect/>
          </a:stretch>
        </p:blipFill>
        <p:spPr>
          <a:xfrm>
            <a:off x="597447" y="2207172"/>
            <a:ext cx="4257346" cy="4138448"/>
          </a:xfrm>
          <a:prstGeom prst="rect">
            <a:avLst/>
          </a:prstGeom>
        </p:spPr>
      </p:pic>
    </p:spTree>
    <p:extLst>
      <p:ext uri="{BB962C8B-B14F-4D97-AF65-F5344CB8AC3E}">
        <p14:creationId xmlns:p14="http://schemas.microsoft.com/office/powerpoint/2010/main" val="110707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152399"/>
            <a:ext cx="10753725" cy="4384410"/>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a:solidFill>
                  <a:schemeClr val="bg2"/>
                </a:solidFill>
              </a:rPr>
              <a:t>Do you pay for adult care or childcare so you can go to work, school, or look for a job? - Select "Yes" or "No"</a:t>
            </a:r>
          </a:p>
          <a:p>
            <a:pPr lvl="1">
              <a:buClr>
                <a:schemeClr val="bg2"/>
              </a:buClr>
            </a:pPr>
            <a:r>
              <a:rPr lang="en-US" sz="2000">
                <a:solidFill>
                  <a:schemeClr val="bg2"/>
                </a:solidFill>
              </a:rPr>
              <a:t>This could include:</a:t>
            </a:r>
          </a:p>
          <a:p>
            <a:pPr lvl="2">
              <a:buClr>
                <a:schemeClr val="bg2"/>
              </a:buClr>
            </a:pPr>
            <a:r>
              <a:rPr lang="en-US" sz="2000">
                <a:solidFill>
                  <a:schemeClr val="bg2"/>
                </a:solidFill>
              </a:rPr>
              <a:t>Care for a child, disabled adult, other dependents</a:t>
            </a:r>
          </a:p>
          <a:p>
            <a:pPr lvl="1">
              <a:buClr>
                <a:schemeClr val="bg2"/>
              </a:buClr>
            </a:pPr>
            <a:r>
              <a:rPr lang="en-US" sz="2000">
                <a:solidFill>
                  <a:schemeClr val="bg2"/>
                </a:solidFill>
              </a:rPr>
              <a:t>If "Yes", enter cost, how often you pay, and care provider information </a:t>
            </a:r>
          </a:p>
          <a:p>
            <a:pPr>
              <a:buClr>
                <a:schemeClr val="bg2"/>
              </a:buClr>
            </a:pPr>
            <a:r>
              <a:rPr lang="en-US">
                <a:solidFill>
                  <a:schemeClr val="bg2"/>
                </a:solidFill>
              </a:rPr>
              <a:t>Do you pay court-ordered child support? - Select "Yes" or "No"</a:t>
            </a:r>
          </a:p>
          <a:p>
            <a:pPr lvl="1">
              <a:buClr>
                <a:schemeClr val="bg2"/>
              </a:buClr>
            </a:pPr>
            <a:r>
              <a:rPr lang="en-US" sz="2000">
                <a:solidFill>
                  <a:schemeClr val="bg2"/>
                </a:solidFill>
              </a:rPr>
              <a:t>If "Yes", provide name of children, amount of childcare you pay, and how often you pay </a:t>
            </a:r>
          </a:p>
          <a:p>
            <a:pPr>
              <a:buClr>
                <a:schemeClr val="bg2"/>
              </a:buClr>
            </a:pPr>
            <a:r>
              <a:rPr lang="en-US">
                <a:solidFill>
                  <a:schemeClr val="bg2"/>
                </a:solidFill>
              </a:rPr>
              <a:t>Do you have court-ordered spousal support or alimony expenses? - Select "Yes" or "No"</a:t>
            </a:r>
          </a:p>
          <a:p>
            <a:pPr lvl="1">
              <a:buClr>
                <a:schemeClr val="bg2"/>
              </a:buClr>
            </a:pPr>
            <a:r>
              <a:rPr lang="en-US" sz="2000">
                <a:solidFill>
                  <a:schemeClr val="bg2"/>
                </a:solidFill>
              </a:rPr>
              <a:t>If "Yes", provide the amount you pay and how often you pay</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5. Expenses</a:t>
            </a:r>
            <a:endParaRPr lang="en-US"/>
          </a:p>
        </p:txBody>
      </p:sp>
    </p:spTree>
    <p:extLst>
      <p:ext uri="{BB962C8B-B14F-4D97-AF65-F5344CB8AC3E}">
        <p14:creationId xmlns:p14="http://schemas.microsoft.com/office/powerpoint/2010/main" val="3044157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539" y="2015918"/>
            <a:ext cx="10753725" cy="4154373"/>
          </a:xfrm>
          <a:effectLst>
            <a:outerShdw blurRad="63500" dist="38100" dir="2700000">
              <a:srgbClr val="000000">
                <a:alpha val="0"/>
              </a:srgbClr>
            </a:outerShdw>
          </a:effectLst>
        </p:spPr>
        <p:txBody>
          <a:bodyPr vert="horz" lIns="91440" tIns="45720" rIns="91440" bIns="45720" rtlCol="0" anchor="t">
            <a:noAutofit/>
          </a:bodyPr>
          <a:lstStyle/>
          <a:p>
            <a:pPr>
              <a:buClr>
                <a:schemeClr val="bg2"/>
              </a:buClr>
            </a:pPr>
            <a:r>
              <a:rPr lang="en-US">
                <a:solidFill>
                  <a:schemeClr val="bg2"/>
                </a:solidFill>
                <a:ea typeface="+mn-lt"/>
                <a:cs typeface="+mn-lt"/>
              </a:rPr>
              <a:t>Answer the following Yes/No questions:</a:t>
            </a:r>
          </a:p>
          <a:p>
            <a:pPr lvl="1">
              <a:buClr>
                <a:schemeClr val="bg2"/>
              </a:buClr>
            </a:pPr>
            <a:r>
              <a:rPr lang="en-US" sz="2000">
                <a:solidFill>
                  <a:schemeClr val="bg2"/>
                </a:solidFill>
                <a:ea typeface="+mn-lt"/>
                <a:cs typeface="+mn-lt"/>
              </a:rPr>
              <a:t>Have you been convicted of: </a:t>
            </a:r>
          </a:p>
          <a:p>
            <a:pPr lvl="2">
              <a:buClr>
                <a:schemeClr val="bg2"/>
              </a:buClr>
            </a:pPr>
            <a:r>
              <a:rPr lang="en-US" sz="2000">
                <a:solidFill>
                  <a:schemeClr val="bg2"/>
                </a:solidFill>
                <a:ea typeface="+mn-lt"/>
                <a:cs typeface="+mn-lt"/>
              </a:rPr>
              <a:t>Receiving duplicate food assistance in any state after 09/22/1996?</a:t>
            </a:r>
          </a:p>
          <a:p>
            <a:pPr lvl="2">
              <a:buClr>
                <a:schemeClr val="bg2"/>
              </a:buClr>
            </a:pPr>
            <a:r>
              <a:rPr lang="en-US" sz="2000">
                <a:solidFill>
                  <a:schemeClr val="bg2"/>
                </a:solidFill>
                <a:ea typeface="+mn-lt"/>
                <a:cs typeface="+mn-lt"/>
              </a:rPr>
              <a:t>Trafficking (trading or selling) EBT cards worth $500 or more after 09/22/1996?</a:t>
            </a:r>
          </a:p>
          <a:p>
            <a:pPr lvl="2">
              <a:buClr>
                <a:schemeClr val="bg2"/>
              </a:buClr>
            </a:pPr>
            <a:r>
              <a:rPr lang="en-US" sz="2000">
                <a:solidFill>
                  <a:schemeClr val="bg2"/>
                </a:solidFill>
                <a:ea typeface="+mn-lt"/>
                <a:cs typeface="+mn-lt"/>
              </a:rPr>
              <a:t>A parole or probation violation?</a:t>
            </a:r>
          </a:p>
          <a:p>
            <a:pPr lvl="1">
              <a:buClr>
                <a:schemeClr val="bg2"/>
              </a:buClr>
            </a:pPr>
            <a:r>
              <a:rPr lang="en-US" sz="2000">
                <a:solidFill>
                  <a:schemeClr val="bg2"/>
                </a:solidFill>
                <a:ea typeface="+mn-lt"/>
                <a:cs typeface="+mn-lt"/>
              </a:rPr>
              <a:t>Have you been found guilty of:</a:t>
            </a:r>
          </a:p>
          <a:p>
            <a:pPr lvl="2">
              <a:buClr>
                <a:schemeClr val="bg2"/>
              </a:buClr>
            </a:pPr>
            <a:r>
              <a:rPr lang="en-US" sz="2000">
                <a:solidFill>
                  <a:schemeClr val="bg2"/>
                </a:solidFill>
                <a:ea typeface="+mj-lt"/>
                <a:cs typeface="+mj-lt"/>
              </a:rPr>
              <a:t>Trading food assistance for drugs in any state after 09/22/1996?</a:t>
            </a:r>
            <a:endParaRPr lang="en-US" sz="2000">
              <a:solidFill>
                <a:schemeClr val="bg2"/>
              </a:solidFill>
              <a:ea typeface="+mn-lt"/>
              <a:cs typeface="+mn-lt"/>
            </a:endParaRPr>
          </a:p>
          <a:p>
            <a:pPr lvl="2">
              <a:buClr>
                <a:schemeClr val="bg2"/>
              </a:buClr>
            </a:pPr>
            <a:r>
              <a:rPr lang="en-US" sz="2000">
                <a:solidFill>
                  <a:schemeClr val="bg2"/>
                </a:solidFill>
                <a:ea typeface="+mn-lt"/>
                <a:cs typeface="+mn-lt"/>
              </a:rPr>
              <a:t>Trading food assistance for guns, ammunitions, or explosives after 09/22/1996?</a:t>
            </a:r>
          </a:p>
          <a:p>
            <a:pPr lvl="1">
              <a:buClr>
                <a:schemeClr val="bg2"/>
              </a:buClr>
            </a:pPr>
            <a:r>
              <a:rPr lang="en-US" sz="2000">
                <a:solidFill>
                  <a:schemeClr val="bg2"/>
                </a:solidFill>
                <a:ea typeface="+mn-lt"/>
                <a:cs typeface="+mn-lt"/>
              </a:rPr>
              <a:t>Are you:</a:t>
            </a:r>
          </a:p>
          <a:p>
            <a:pPr lvl="2">
              <a:buClr>
                <a:schemeClr val="bg2"/>
              </a:buClr>
            </a:pPr>
            <a:r>
              <a:rPr lang="en-US" sz="2000">
                <a:solidFill>
                  <a:schemeClr val="bg2"/>
                </a:solidFill>
                <a:ea typeface="+mn-lt"/>
                <a:cs typeface="+mn-lt"/>
              </a:rPr>
              <a:t>Hiding or running from the law for a felony crime or attempted felony crime?</a:t>
            </a:r>
          </a:p>
          <a:p>
            <a:pPr lvl="2">
              <a:buClr>
                <a:srgbClr val="8AD0D6"/>
              </a:buClr>
            </a:pPr>
            <a:endParaRPr lang="en-US" sz="2000">
              <a:ea typeface="+mn-lt"/>
              <a:cs typeface="+mn-lt"/>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6. Other Situations</a:t>
            </a:r>
          </a:p>
        </p:txBody>
      </p:sp>
    </p:spTree>
    <p:extLst>
      <p:ext uri="{BB962C8B-B14F-4D97-AF65-F5344CB8AC3E}">
        <p14:creationId xmlns:p14="http://schemas.microsoft.com/office/powerpoint/2010/main" val="3556364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497455"/>
            <a:ext cx="10753725" cy="3766185"/>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a:solidFill>
                  <a:schemeClr val="bg2"/>
                </a:solidFill>
                <a:ea typeface="+mn-lt"/>
                <a:cs typeface="+mn-lt"/>
              </a:rPr>
              <a:t>Based on your responses in the application, supporting documentation will be requested</a:t>
            </a:r>
          </a:p>
          <a:p>
            <a:pPr>
              <a:buClr>
                <a:schemeClr val="bg2"/>
              </a:buClr>
            </a:pPr>
            <a:r>
              <a:rPr lang="en-US">
                <a:solidFill>
                  <a:schemeClr val="bg2"/>
                </a:solidFill>
                <a:ea typeface="+mn-lt"/>
                <a:cs typeface="+mn-lt"/>
              </a:rPr>
              <a:t>You will need to submit at least: </a:t>
            </a:r>
          </a:p>
          <a:p>
            <a:pPr lvl="1">
              <a:buClr>
                <a:schemeClr val="bg2"/>
              </a:buClr>
            </a:pPr>
            <a:r>
              <a:rPr lang="en-US">
                <a:solidFill>
                  <a:schemeClr val="bg2"/>
                </a:solidFill>
                <a:ea typeface="+mn-lt"/>
                <a:cs typeface="+mn-lt"/>
              </a:rPr>
              <a:t>Government Photo ID </a:t>
            </a:r>
          </a:p>
          <a:p>
            <a:pPr lvl="1">
              <a:buClr>
                <a:schemeClr val="bg2"/>
              </a:buClr>
            </a:pPr>
            <a:r>
              <a:rPr lang="en-US">
                <a:solidFill>
                  <a:schemeClr val="bg2"/>
                </a:solidFill>
                <a:ea typeface="+mn-lt"/>
                <a:cs typeface="+mn-lt"/>
              </a:rPr>
              <a:t>Lease or rental agreement </a:t>
            </a:r>
          </a:p>
          <a:p>
            <a:pPr lvl="1">
              <a:buClr>
                <a:schemeClr val="bg2"/>
              </a:buClr>
            </a:pPr>
            <a:r>
              <a:rPr lang="en-US">
                <a:solidFill>
                  <a:schemeClr val="bg2"/>
                </a:solidFill>
                <a:ea typeface="+mn-lt"/>
                <a:cs typeface="+mn-lt"/>
              </a:rPr>
              <a:t>Verification of SSN</a:t>
            </a:r>
          </a:p>
          <a:p>
            <a:pPr>
              <a:buClr>
                <a:schemeClr val="bg2"/>
              </a:buClr>
            </a:pPr>
            <a:r>
              <a:rPr lang="en-US">
                <a:solidFill>
                  <a:schemeClr val="bg2"/>
                </a:solidFill>
                <a:ea typeface="+mn-lt"/>
                <a:cs typeface="+mn-lt"/>
              </a:rPr>
              <a:t>You can upload the supporting documents from our office to support your application under student exemptions</a:t>
            </a:r>
          </a:p>
          <a:p>
            <a:pPr>
              <a:buClr>
                <a:schemeClr val="bg2"/>
              </a:buClr>
            </a:pPr>
            <a:r>
              <a:rPr lang="en-US">
                <a:solidFill>
                  <a:schemeClr val="bg2"/>
                </a:solidFill>
              </a:rPr>
              <a:t>Now you are ready to Review and Submit</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7. Document Upload</a:t>
            </a:r>
          </a:p>
        </p:txBody>
      </p:sp>
    </p:spTree>
    <p:extLst>
      <p:ext uri="{BB962C8B-B14F-4D97-AF65-F5344CB8AC3E}">
        <p14:creationId xmlns:p14="http://schemas.microsoft.com/office/powerpoint/2010/main" val="24825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alphaModFix amt="85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719137" y="2486303"/>
            <a:ext cx="10753725" cy="3766185"/>
          </a:xfrm>
          <a:effectLst>
            <a:outerShdw blurRad="63500" dist="38100" dir="2700000">
              <a:srgbClr val="000000">
                <a:alpha val="0"/>
              </a:srgbClr>
            </a:outerShdw>
          </a:effectLst>
        </p:spPr>
        <p:txBody>
          <a:bodyPr vert="horz" lIns="91440" tIns="45720" rIns="91440" bIns="45720" rtlCol="0" anchor="t">
            <a:normAutofit/>
          </a:bodyPr>
          <a:lstStyle/>
          <a:p>
            <a:pPr marL="0" indent="0">
              <a:buNone/>
            </a:pPr>
            <a:r>
              <a:rPr lang="en-US" sz="2400">
                <a:solidFill>
                  <a:srgbClr val="FF0000"/>
                </a:solidFill>
                <a:ea typeface="+mn-lt"/>
                <a:cs typeface="+mn-lt"/>
              </a:rPr>
              <a:t>Congratulations!</a:t>
            </a:r>
            <a:r>
              <a:rPr lang="en-US" sz="2400">
                <a:ea typeface="+mn-lt"/>
                <a:cs typeface="+mn-lt"/>
              </a:rPr>
              <a:t> </a:t>
            </a:r>
            <a:r>
              <a:rPr lang="en-US" sz="2400">
                <a:solidFill>
                  <a:schemeClr val="bg2"/>
                </a:solidFill>
                <a:ea typeface="+mn-lt"/>
                <a:cs typeface="+mn-lt"/>
              </a:rPr>
              <a:t>You successfully submitted your CalFresh application. </a:t>
            </a:r>
            <a:endParaRPr lang="en-US" sz="2400">
              <a:solidFill>
                <a:schemeClr val="bg2"/>
              </a:solidFill>
            </a:endParaRPr>
          </a:p>
          <a:p>
            <a:pPr>
              <a:buClr>
                <a:schemeClr val="bg2"/>
              </a:buClr>
            </a:pPr>
            <a:r>
              <a:rPr lang="en-US" sz="2400">
                <a:solidFill>
                  <a:schemeClr val="bg2"/>
                </a:solidFill>
                <a:ea typeface="+mn-lt"/>
                <a:cs typeface="+mn-lt"/>
              </a:rPr>
              <a:t>There will be a telephone interview with a county caseworker. </a:t>
            </a:r>
          </a:p>
          <a:p>
            <a:pPr>
              <a:buClr>
                <a:schemeClr val="bg2"/>
              </a:buClr>
            </a:pPr>
            <a:r>
              <a:rPr lang="en-US" sz="2400">
                <a:solidFill>
                  <a:schemeClr val="bg2"/>
                </a:solidFill>
                <a:ea typeface="+mn-lt"/>
                <a:cs typeface="+mn-lt"/>
              </a:rPr>
              <a:t>If you did not submit all your supporting documents, you can go back into your </a:t>
            </a:r>
            <a:r>
              <a:rPr lang="en-US" sz="2400" err="1">
                <a:solidFill>
                  <a:schemeClr val="bg2"/>
                </a:solidFill>
                <a:ea typeface="+mn-lt"/>
                <a:cs typeface="+mn-lt"/>
              </a:rPr>
              <a:t>BenefitsCal</a:t>
            </a:r>
            <a:r>
              <a:rPr lang="en-US" sz="2400">
                <a:solidFill>
                  <a:schemeClr val="bg2"/>
                </a:solidFill>
                <a:ea typeface="+mn-lt"/>
                <a:cs typeface="+mn-lt"/>
              </a:rPr>
              <a:t> account and upload them as soon they are available. </a:t>
            </a:r>
          </a:p>
          <a:p>
            <a:pPr>
              <a:buClr>
                <a:schemeClr val="bg2"/>
              </a:buClr>
            </a:pPr>
            <a:r>
              <a:rPr lang="en-US" sz="2400">
                <a:solidFill>
                  <a:schemeClr val="bg2"/>
                </a:solidFill>
                <a:ea typeface="+mn-lt"/>
                <a:cs typeface="+mn-lt"/>
              </a:rPr>
              <a:t>Receive approval or denial of your application within 30 days by mail</a:t>
            </a:r>
          </a:p>
          <a:p>
            <a:pPr>
              <a:buClr>
                <a:schemeClr val="bg2"/>
              </a:buClr>
            </a:pPr>
            <a:r>
              <a:rPr lang="en-US" sz="2400">
                <a:solidFill>
                  <a:schemeClr val="bg2"/>
                </a:solidFill>
                <a:ea typeface="+mn-lt"/>
                <a:cs typeface="+mn-lt"/>
              </a:rPr>
              <a:t>Receive your EBT card by mail in one week once approved</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8. Next Steps</a:t>
            </a:r>
          </a:p>
        </p:txBody>
      </p:sp>
    </p:spTree>
    <p:extLst>
      <p:ext uri="{BB962C8B-B14F-4D97-AF65-F5344CB8AC3E}">
        <p14:creationId xmlns:p14="http://schemas.microsoft.com/office/powerpoint/2010/main" val="52598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345689" y="2083880"/>
            <a:ext cx="4177490" cy="4299217"/>
          </a:xfrm>
          <a:effectLst>
            <a:outerShdw blurRad="63500" dist="38100" dir="2700000">
              <a:srgbClr val="000000">
                <a:alpha val="0"/>
              </a:srgbClr>
            </a:outerShdw>
          </a:effectLst>
        </p:spPr>
        <p:txBody>
          <a:bodyPr vert="horz" lIns="91440" tIns="45720" rIns="91440" bIns="45720" rtlCol="0" anchor="t">
            <a:normAutofit lnSpcReduction="10000"/>
          </a:bodyPr>
          <a:lstStyle/>
          <a:p>
            <a:pPr>
              <a:buClr>
                <a:schemeClr val="bg2"/>
              </a:buClr>
            </a:pPr>
            <a:r>
              <a:rPr lang="en-US" dirty="0">
                <a:solidFill>
                  <a:schemeClr val="bg2"/>
                </a:solidFill>
                <a:ea typeface="+mn-lt"/>
                <a:cs typeface="+mn-lt"/>
              </a:rPr>
              <a:t>Visit</a:t>
            </a:r>
            <a:r>
              <a:rPr lang="en-US" dirty="0">
                <a:solidFill>
                  <a:schemeClr val="accent2"/>
                </a:solidFill>
                <a:ea typeface="+mn-lt"/>
                <a:cs typeface="+mn-lt"/>
              </a:rPr>
              <a:t> </a:t>
            </a:r>
            <a:r>
              <a:rPr lang="en-US" dirty="0">
                <a:solidFill>
                  <a:srgbClr val="FF0000"/>
                </a:solidFill>
                <a:ea typeface="+mn-lt"/>
                <a:cs typeface="+mn-lt"/>
                <a:hlinkClick r:id="rId3">
                  <a:extLst>
                    <a:ext uri="{A12FA001-AC4F-418D-AE19-62706E023703}">
                      <ahyp:hlinkClr xmlns:ahyp="http://schemas.microsoft.com/office/drawing/2018/hyperlinkcolor" val="tx"/>
                    </a:ext>
                  </a:extLst>
                </a:hlinkClick>
              </a:rPr>
              <a:t>https://benefitscal.com/</a:t>
            </a:r>
            <a:r>
              <a:rPr lang="en-US" dirty="0">
                <a:solidFill>
                  <a:srgbClr val="FF0000"/>
                </a:solidFill>
                <a:ea typeface="+mn-lt"/>
                <a:cs typeface="+mn-lt"/>
              </a:rPr>
              <a:t> </a:t>
            </a:r>
            <a:r>
              <a:rPr lang="en-US" dirty="0">
                <a:solidFill>
                  <a:schemeClr val="bg2"/>
                </a:solidFill>
                <a:ea typeface="+mn-lt"/>
                <a:cs typeface="+mn-lt"/>
              </a:rPr>
              <a:t>and select "Create an Account"</a:t>
            </a:r>
          </a:p>
          <a:p>
            <a:pPr lvl="1">
              <a:buClr>
                <a:schemeClr val="bg2"/>
              </a:buClr>
            </a:pPr>
            <a:r>
              <a:rPr lang="en-US" dirty="0">
                <a:solidFill>
                  <a:schemeClr val="bg2"/>
                </a:solidFill>
                <a:ea typeface="+mn-lt"/>
                <a:cs typeface="+mn-lt"/>
              </a:rPr>
              <a:t>Select your county - Choose the county you will be living in for the next 3-6 months</a:t>
            </a:r>
          </a:p>
          <a:p>
            <a:pPr lvl="1">
              <a:buClr>
                <a:schemeClr val="bg2"/>
              </a:buClr>
            </a:pPr>
            <a:r>
              <a:rPr lang="en-US" dirty="0">
                <a:solidFill>
                  <a:schemeClr val="bg2"/>
                </a:solidFill>
                <a:ea typeface="+mn-lt"/>
                <a:cs typeface="+mn-lt"/>
              </a:rPr>
              <a:t>Enter email and create password </a:t>
            </a:r>
          </a:p>
          <a:p>
            <a:pPr lvl="1">
              <a:buClr>
                <a:schemeClr val="bg2"/>
              </a:buClr>
            </a:pPr>
            <a:r>
              <a:rPr lang="en-US" dirty="0">
                <a:solidFill>
                  <a:schemeClr val="bg2"/>
                </a:solidFill>
                <a:ea typeface="+mn-lt"/>
                <a:cs typeface="+mn-lt"/>
              </a:rPr>
              <a:t>Select three security questions</a:t>
            </a:r>
          </a:p>
          <a:p>
            <a:pPr>
              <a:buClr>
                <a:schemeClr val="bg2"/>
              </a:buClr>
            </a:pPr>
            <a:r>
              <a:rPr lang="en-US" dirty="0">
                <a:solidFill>
                  <a:schemeClr val="bg2"/>
                </a:solidFill>
                <a:ea typeface="+mn-lt"/>
                <a:cs typeface="+mn-lt"/>
              </a:rPr>
              <a:t>Log into your account and select "Start a new application"</a:t>
            </a:r>
          </a:p>
          <a:p>
            <a:pPr lvl="1">
              <a:buClr>
                <a:srgbClr val="1287C3"/>
              </a:buClr>
            </a:pPr>
            <a:endParaRPr lang="en-US" dirty="0">
              <a:ea typeface="+mn-lt"/>
              <a:cs typeface="+mn-lt"/>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43672" y="592482"/>
            <a:ext cx="10984301" cy="11146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Creating an account</a:t>
            </a:r>
            <a:endParaRPr lang="en-US"/>
          </a:p>
        </p:txBody>
      </p:sp>
      <p:pic>
        <p:nvPicPr>
          <p:cNvPr id="2" name="Picture 1" descr="A screenshot of a computer&#10;&#10;Description automatically generated">
            <a:extLst>
              <a:ext uri="{FF2B5EF4-FFF2-40B4-BE49-F238E27FC236}">
                <a16:creationId xmlns:a16="http://schemas.microsoft.com/office/drawing/2014/main" id="{4B706EAF-5152-832F-1CA6-7C58CBCD47FA}"/>
              </a:ext>
            </a:extLst>
          </p:cNvPr>
          <p:cNvPicPr>
            <a:picLocks noChangeAspect="1"/>
          </p:cNvPicPr>
          <p:nvPr/>
        </p:nvPicPr>
        <p:blipFill>
          <a:blip r:embed="rId4"/>
          <a:stretch>
            <a:fillRect/>
          </a:stretch>
        </p:blipFill>
        <p:spPr>
          <a:xfrm>
            <a:off x="4525842" y="1968814"/>
            <a:ext cx="7103171" cy="3572141"/>
          </a:xfrm>
          <a:prstGeom prst="rect">
            <a:avLst/>
          </a:prstGeom>
        </p:spPr>
      </p:pic>
      <p:sp>
        <p:nvSpPr>
          <p:cNvPr id="9" name="Oval 8">
            <a:extLst>
              <a:ext uri="{FF2B5EF4-FFF2-40B4-BE49-F238E27FC236}">
                <a16:creationId xmlns:a16="http://schemas.microsoft.com/office/drawing/2014/main" id="{20FDB483-B80E-CDB8-83AD-A9CF00F8CFB3}"/>
              </a:ext>
            </a:extLst>
          </p:cNvPr>
          <p:cNvSpPr/>
          <p:nvPr/>
        </p:nvSpPr>
        <p:spPr>
          <a:xfrm>
            <a:off x="9513063" y="2320495"/>
            <a:ext cx="828841" cy="4545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212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alphaModFix amt="85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715475" y="2086673"/>
            <a:ext cx="10753725" cy="4442433"/>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dirty="0">
                <a:solidFill>
                  <a:schemeClr val="bg2"/>
                </a:solidFill>
                <a:ea typeface="+mn-lt"/>
                <a:cs typeface="+mn-lt"/>
              </a:rPr>
              <a:t>UCSF Student Financial Services Office</a:t>
            </a:r>
          </a:p>
          <a:p>
            <a:endParaRPr lang="en-US" dirty="0"/>
          </a:p>
          <a:p>
            <a:endParaRPr lang="en-US" dirty="0"/>
          </a:p>
          <a:p>
            <a:endParaRPr lang="en-US" dirty="0"/>
          </a:p>
          <a:p>
            <a:pPr>
              <a:buClr>
                <a:schemeClr val="bg2"/>
              </a:buClr>
            </a:pPr>
            <a:endParaRPr lang="en-US" dirty="0">
              <a:solidFill>
                <a:schemeClr val="bg2"/>
              </a:solidFill>
            </a:endParaRPr>
          </a:p>
          <a:p>
            <a:pPr>
              <a:buClr>
                <a:schemeClr val="bg2"/>
              </a:buClr>
            </a:pPr>
            <a:r>
              <a:rPr lang="en-US">
                <a:solidFill>
                  <a:schemeClr val="bg2"/>
                </a:solidFill>
              </a:rPr>
              <a:t>San Francisco County</a:t>
            </a:r>
          </a:p>
          <a:p>
            <a:endParaRPr lang="en-US" dirty="0"/>
          </a:p>
          <a:p>
            <a:endParaRPr lang="en-US" dirty="0"/>
          </a:p>
          <a:p>
            <a:endParaRPr lang="en-US" dirty="0"/>
          </a:p>
          <a:p>
            <a:pPr marL="0" indent="0">
              <a:buNone/>
            </a:pPr>
            <a:endParaRPr lang="en-US" dirty="0"/>
          </a:p>
          <a:p>
            <a:pPr>
              <a:buClr>
                <a:schemeClr val="bg2"/>
              </a:buClr>
            </a:pPr>
            <a:endParaRPr lang="en-US" dirty="0">
              <a:solidFill>
                <a:srgbClr val="FF0000"/>
              </a:solidFill>
              <a:ea typeface="+mn-lt"/>
              <a:cs typeface="+mn-lt"/>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CalFresh Questions?</a:t>
            </a:r>
          </a:p>
        </p:txBody>
      </p:sp>
      <p:sp>
        <p:nvSpPr>
          <p:cNvPr id="2" name="TextBox 1">
            <a:extLst>
              <a:ext uri="{FF2B5EF4-FFF2-40B4-BE49-F238E27FC236}">
                <a16:creationId xmlns:a16="http://schemas.microsoft.com/office/drawing/2014/main" id="{60E753AC-2A90-6105-3C90-26ED881CF1E2}"/>
              </a:ext>
            </a:extLst>
          </p:cNvPr>
          <p:cNvSpPr txBox="1"/>
          <p:nvPr/>
        </p:nvSpPr>
        <p:spPr>
          <a:xfrm>
            <a:off x="1718931" y="4800991"/>
            <a:ext cx="9036292" cy="1259705"/>
          </a:xfrm>
          <a:prstGeom prst="rect">
            <a:avLst/>
          </a:prstGeom>
          <a:ln>
            <a:noFill/>
          </a:ln>
          <a:effectLst>
            <a:outerShdw blurRad="63500" dist="38100" dir="2700000">
              <a:srgbClr val="000000">
                <a:alpha val="40000"/>
              </a:srgb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0" i="0" dirty="0">
                <a:solidFill>
                  <a:srgbClr val="32353E"/>
                </a:solidFill>
                <a:latin typeface="Montserrat"/>
                <a:ea typeface="Montserrat"/>
                <a:cs typeface="Montserrat"/>
              </a:rPr>
              <a:t>SFHSA Service Centers offer program assistance in-person or by phone. </a:t>
            </a:r>
            <a:endParaRPr lang="en-US" dirty="0">
              <a:solidFill>
                <a:srgbClr val="000000"/>
              </a:solidFill>
              <a:latin typeface="Century Gothic" panose="020B0502020202020204"/>
              <a:ea typeface="Montserrat"/>
              <a:cs typeface="Montserrat"/>
            </a:endParaRPr>
          </a:p>
          <a:p>
            <a:endParaRPr lang="en-US" dirty="0">
              <a:solidFill>
                <a:srgbClr val="32353E"/>
              </a:solidFill>
              <a:latin typeface="Century Gothic" panose="020B0502020202020204"/>
              <a:ea typeface="+mn-lt"/>
              <a:cs typeface="+mn-lt"/>
            </a:endParaRPr>
          </a:p>
          <a:p>
            <a:r>
              <a:rPr lang="en-US" dirty="0">
                <a:solidFill>
                  <a:srgbClr val="32353E"/>
                </a:solidFill>
                <a:latin typeface="Montserrat"/>
                <a:ea typeface="+mn-lt"/>
                <a:cs typeface="+mn-lt"/>
              </a:rPr>
              <a:t>Details</a:t>
            </a:r>
            <a:r>
              <a:rPr lang="en-US" b="0" i="0" dirty="0">
                <a:solidFill>
                  <a:srgbClr val="32353E"/>
                </a:solidFill>
                <a:latin typeface="Montserrat"/>
                <a:ea typeface="Montserrat"/>
                <a:cs typeface="Montserrat"/>
              </a:rPr>
              <a:t> for each location </a:t>
            </a:r>
            <a:r>
              <a:rPr lang="en-US" dirty="0">
                <a:solidFill>
                  <a:srgbClr val="32353E"/>
                </a:solidFill>
                <a:latin typeface="Montserrat"/>
                <a:ea typeface="Montserrat"/>
                <a:cs typeface="Montserrat"/>
              </a:rPr>
              <a:t>and the</a:t>
            </a:r>
            <a:r>
              <a:rPr lang="en-US" b="0" i="0" dirty="0">
                <a:solidFill>
                  <a:srgbClr val="32353E"/>
                </a:solidFill>
                <a:latin typeface="Montserrat"/>
                <a:ea typeface="Montserrat"/>
                <a:cs typeface="Montserrat"/>
              </a:rPr>
              <a:t> services they provide</a:t>
            </a:r>
            <a:r>
              <a:rPr lang="en-US" dirty="0">
                <a:solidFill>
                  <a:srgbClr val="32353E"/>
                </a:solidFill>
                <a:latin typeface="Montserrat"/>
                <a:ea typeface="Montserrat"/>
                <a:cs typeface="Montserrat"/>
              </a:rPr>
              <a:t> are available through their </a:t>
            </a:r>
            <a:r>
              <a:rPr lang="en-US">
                <a:solidFill>
                  <a:srgbClr val="32353E"/>
                </a:solidFill>
                <a:latin typeface="Montserrat"/>
                <a:ea typeface="Montserrat"/>
                <a:cs typeface="Montserrat"/>
              </a:rPr>
              <a:t>website</a:t>
            </a:r>
            <a:r>
              <a:rPr lang="en-US" dirty="0">
                <a:solidFill>
                  <a:srgbClr val="32353E"/>
                </a:solidFill>
                <a:latin typeface="Montserrat"/>
                <a:ea typeface="Montserrat"/>
                <a:cs typeface="Montserrat"/>
              </a:rPr>
              <a:t>: </a:t>
            </a:r>
            <a:r>
              <a:rPr lang="en-US" dirty="0">
                <a:solidFill>
                  <a:srgbClr val="32353E"/>
                </a:solidFill>
                <a:latin typeface="Century Gothic"/>
                <a:ea typeface="Montserrat"/>
                <a:cs typeface="Montserrat"/>
                <a:hlinkClick r:id="rId3"/>
              </a:rPr>
              <a:t>https://www.sfhsa.org/contact-us/locations</a:t>
            </a:r>
          </a:p>
        </p:txBody>
      </p:sp>
      <p:sp>
        <p:nvSpPr>
          <p:cNvPr id="4" name="TextBox 3">
            <a:extLst>
              <a:ext uri="{FF2B5EF4-FFF2-40B4-BE49-F238E27FC236}">
                <a16:creationId xmlns:a16="http://schemas.microsoft.com/office/drawing/2014/main" id="{C980DBCA-1D5C-CEB3-D09E-2EDA1C9E408B}"/>
              </a:ext>
            </a:extLst>
          </p:cNvPr>
          <p:cNvSpPr txBox="1"/>
          <p:nvPr/>
        </p:nvSpPr>
        <p:spPr>
          <a:xfrm>
            <a:off x="1718931" y="2505095"/>
            <a:ext cx="9036292" cy="1400383"/>
          </a:xfrm>
          <a:prstGeom prst="rect">
            <a:avLst/>
          </a:prstGeom>
          <a:ln>
            <a:noFill/>
          </a:ln>
          <a:effectLst>
            <a:outerShdw blurRad="63500" dist="38100" dir="2700000">
              <a:srgbClr val="000000">
                <a:alpha val="40000"/>
              </a:srgb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100">
                <a:solidFill>
                  <a:srgbClr val="222222"/>
                </a:solidFill>
              </a:rPr>
              <a:t>Location, Contact, Hours</a:t>
            </a:r>
            <a:endParaRPr lang="en-US"/>
          </a:p>
          <a:p>
            <a:endParaRPr lang="en-US" sz="1600" dirty="0">
              <a:solidFill>
                <a:srgbClr val="052049"/>
              </a:solidFill>
              <a:ea typeface="+mn-lt"/>
              <a:cs typeface="+mn-lt"/>
            </a:endParaRPr>
          </a:p>
          <a:p>
            <a:r>
              <a:rPr lang="en-US" sz="1600">
                <a:solidFill>
                  <a:srgbClr val="052049"/>
                </a:solidFill>
                <a:ea typeface="+mn-lt"/>
                <a:cs typeface="+mn-lt"/>
              </a:rPr>
              <a:t>500 Parnassus Ave MU-201W    Phone: (415) 476-4181         Office Open:</a:t>
            </a:r>
            <a:br>
              <a:rPr lang="en-US" sz="1600" dirty="0">
                <a:ea typeface="+mn-lt"/>
                <a:cs typeface="+mn-lt"/>
              </a:rPr>
            </a:br>
            <a:r>
              <a:rPr lang="en-US" sz="1600" dirty="0">
                <a:solidFill>
                  <a:srgbClr val="052049"/>
                </a:solidFill>
                <a:ea typeface="+mn-lt"/>
                <a:cs typeface="+mn-lt"/>
              </a:rPr>
              <a:t>San Francisco, CA 94143     Fax: (415) 476-6652              Monday–Friday</a:t>
            </a:r>
            <a:r>
              <a:rPr lang="en-US" sz="1600" dirty="0">
                <a:solidFill>
                  <a:srgbClr val="000000"/>
                </a:solidFill>
                <a:ea typeface="+mn-lt"/>
                <a:cs typeface="+mn-lt"/>
              </a:rPr>
              <a:t> </a:t>
            </a:r>
            <a:r>
              <a:rPr lang="en-US" sz="1600" dirty="0">
                <a:ea typeface="+mn-lt"/>
                <a:cs typeface="+mn-lt"/>
              </a:rPr>
              <a:t>                                                     </a:t>
            </a:r>
            <a:r>
              <a:rPr lang="en-US" sz="1600" dirty="0">
                <a:solidFill>
                  <a:srgbClr val="000000"/>
                </a:solidFill>
                <a:ea typeface="+mn-lt"/>
                <a:cs typeface="+mn-lt"/>
              </a:rPr>
              <a:t>            </a:t>
            </a:r>
            <a:r>
              <a:rPr lang="en-US" sz="1600">
                <a:solidFill>
                  <a:srgbClr val="052049"/>
                </a:solidFill>
                <a:ea typeface="+mn-lt"/>
                <a:cs typeface="+mn-lt"/>
              </a:rPr>
              <a:t>                   Email: </a:t>
            </a:r>
            <a:r>
              <a:rPr lang="en-US" sz="1600" dirty="0">
                <a:solidFill>
                  <a:srgbClr val="052049"/>
                </a:solidFill>
                <a:ea typeface="+mn-lt"/>
                <a:cs typeface="+mn-lt"/>
                <a:hlinkClick r:id="rId4"/>
              </a:rPr>
              <a:t>finaid@ucsf.edu</a:t>
            </a:r>
            <a:r>
              <a:rPr lang="en-US" sz="1600" dirty="0">
                <a:solidFill>
                  <a:srgbClr val="052049"/>
                </a:solidFill>
                <a:ea typeface="+mn-lt"/>
                <a:cs typeface="+mn-lt"/>
              </a:rPr>
              <a:t> </a:t>
            </a:r>
            <a:r>
              <a:rPr lang="en-US" sz="1600">
                <a:solidFill>
                  <a:srgbClr val="000000"/>
                </a:solidFill>
                <a:ea typeface="+mn-lt"/>
                <a:cs typeface="+mn-lt"/>
              </a:rPr>
              <a:t>    8am - 5pm</a:t>
            </a:r>
            <a:endParaRPr lang="en-US" sz="1600" dirty="0">
              <a:ea typeface="+mn-lt"/>
              <a:cs typeface="+mn-lt"/>
            </a:endParaRPr>
          </a:p>
        </p:txBody>
      </p:sp>
    </p:spTree>
    <p:extLst>
      <p:ext uri="{BB962C8B-B14F-4D97-AF65-F5344CB8AC3E}">
        <p14:creationId xmlns:p14="http://schemas.microsoft.com/office/powerpoint/2010/main" val="87818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289932" y="2497455"/>
            <a:ext cx="4982627" cy="3766185"/>
          </a:xfrm>
          <a:effectLst>
            <a:outerShdw blurRad="63500" dist="38100" dir="2700000">
              <a:srgbClr val="000000">
                <a:alpha val="0"/>
              </a:srgbClr>
            </a:outerShdw>
          </a:effectLst>
        </p:spPr>
        <p:txBody>
          <a:bodyPr vert="horz" lIns="91440" tIns="45720" rIns="91440" bIns="45720" rtlCol="0" anchor="t">
            <a:normAutofit/>
          </a:bodyPr>
          <a:lstStyle/>
          <a:p>
            <a:pPr>
              <a:buClr>
                <a:srgbClr val="173D40"/>
              </a:buClr>
            </a:pPr>
            <a:r>
              <a:rPr lang="en-US" sz="2400">
                <a:solidFill>
                  <a:schemeClr val="bg2"/>
                </a:solidFill>
                <a:ea typeface="+mn-lt"/>
                <a:cs typeface="+mn-lt"/>
              </a:rPr>
              <a:t>If you chose not to create an account, you can visit </a:t>
            </a:r>
            <a:r>
              <a:rPr lang="en-US" sz="2400">
                <a:solidFill>
                  <a:srgbClr val="FF0000"/>
                </a:solidFill>
                <a:ea typeface="+mn-lt"/>
                <a:cs typeface="+mn-lt"/>
                <a:hlinkClick r:id="rId3">
                  <a:extLst>
                    <a:ext uri="{A12FA001-AC4F-418D-AE19-62706E023703}">
                      <ahyp:hlinkClr xmlns:ahyp="http://schemas.microsoft.com/office/drawing/2018/hyperlinkcolor" val="tx"/>
                    </a:ext>
                  </a:extLst>
                </a:hlinkClick>
              </a:rPr>
              <a:t>https://benefitscal.com/</a:t>
            </a:r>
            <a:r>
              <a:rPr lang="en-US" sz="2400">
                <a:solidFill>
                  <a:srgbClr val="FFFFFF"/>
                </a:solidFill>
                <a:ea typeface="+mn-lt"/>
                <a:cs typeface="+mn-lt"/>
              </a:rPr>
              <a:t> </a:t>
            </a:r>
            <a:r>
              <a:rPr lang="en-US" sz="2400">
                <a:solidFill>
                  <a:schemeClr val="bg2"/>
                </a:solidFill>
                <a:ea typeface="+mn-lt"/>
                <a:cs typeface="+mn-lt"/>
              </a:rPr>
              <a:t>and select "Apply for benefits"</a:t>
            </a:r>
            <a:endParaRPr lang="en-US">
              <a:solidFill>
                <a:schemeClr val="bg2"/>
              </a:solidFill>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Applying for Benefits</a:t>
            </a:r>
            <a:endParaRPr lang="en-US"/>
          </a:p>
        </p:txBody>
      </p:sp>
      <p:pic>
        <p:nvPicPr>
          <p:cNvPr id="2" name="Picture 1" descr="A screenshot of a website&#10;&#10;Description automatically generated">
            <a:extLst>
              <a:ext uri="{FF2B5EF4-FFF2-40B4-BE49-F238E27FC236}">
                <a16:creationId xmlns:a16="http://schemas.microsoft.com/office/drawing/2014/main" id="{6AE5D4E6-3B21-9E0D-EC2F-6A5F485BC1CE}"/>
              </a:ext>
            </a:extLst>
          </p:cNvPr>
          <p:cNvPicPr>
            <a:picLocks noChangeAspect="1"/>
          </p:cNvPicPr>
          <p:nvPr/>
        </p:nvPicPr>
        <p:blipFill>
          <a:blip r:embed="rId4"/>
          <a:stretch>
            <a:fillRect/>
          </a:stretch>
        </p:blipFill>
        <p:spPr>
          <a:xfrm>
            <a:off x="5555288" y="2493034"/>
            <a:ext cx="5969726" cy="4114800"/>
          </a:xfrm>
          <a:prstGeom prst="rect">
            <a:avLst/>
          </a:prstGeom>
        </p:spPr>
      </p:pic>
      <p:sp>
        <p:nvSpPr>
          <p:cNvPr id="4" name="Oval 3">
            <a:extLst>
              <a:ext uri="{FF2B5EF4-FFF2-40B4-BE49-F238E27FC236}">
                <a16:creationId xmlns:a16="http://schemas.microsoft.com/office/drawing/2014/main" id="{167B5664-7D59-C4F3-981D-2C909C67A7DA}"/>
              </a:ext>
            </a:extLst>
          </p:cNvPr>
          <p:cNvSpPr/>
          <p:nvPr/>
        </p:nvSpPr>
        <p:spPr>
          <a:xfrm>
            <a:off x="5835454" y="3503166"/>
            <a:ext cx="1524000" cy="87701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92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600456" y="2497455"/>
            <a:ext cx="5491612" cy="3766185"/>
          </a:xfrm>
          <a:effectLst>
            <a:outerShdw blurRad="63500" dist="38100" dir="2700000">
              <a:srgbClr val="000000">
                <a:alpha val="0"/>
              </a:srgbClr>
            </a:outerShdw>
          </a:effectLst>
        </p:spPr>
        <p:txBody>
          <a:bodyPr vert="horz" lIns="91440" tIns="45720" rIns="91440" bIns="45720" rtlCol="0" anchor="t">
            <a:normAutofit/>
          </a:bodyPr>
          <a:lstStyle/>
          <a:p>
            <a:pPr>
              <a:buClr>
                <a:schemeClr val="bg2">
                  <a:lumMod val="75000"/>
                </a:schemeClr>
              </a:buClr>
            </a:pPr>
            <a:r>
              <a:rPr lang="en-US" sz="2400" dirty="0">
                <a:solidFill>
                  <a:schemeClr val="bg2"/>
                </a:solidFill>
                <a:ea typeface="+mn-lt"/>
                <a:cs typeface="+mn-lt"/>
              </a:rPr>
              <a:t>Select your county </a:t>
            </a:r>
            <a:endParaRPr lang="en-US" sz="2400" dirty="0">
              <a:solidFill>
                <a:schemeClr val="bg2"/>
              </a:solidFill>
            </a:endParaRPr>
          </a:p>
          <a:p>
            <a:pPr lvl="1">
              <a:buClr>
                <a:schemeClr val="bg2">
                  <a:lumMod val="75000"/>
                </a:schemeClr>
              </a:buClr>
            </a:pPr>
            <a:r>
              <a:rPr lang="en-US" sz="2200" dirty="0">
                <a:solidFill>
                  <a:schemeClr val="bg2"/>
                </a:solidFill>
                <a:ea typeface="+mn-lt"/>
                <a:cs typeface="+mn-lt"/>
              </a:rPr>
              <a:t>Choose the county you will be living in for the next 3-6 months</a:t>
            </a:r>
            <a:endParaRPr lang="en-US" sz="2200" dirty="0">
              <a:solidFill>
                <a:schemeClr val="bg2"/>
              </a:solidFill>
            </a:endParaRPr>
          </a:p>
          <a:p>
            <a:pPr>
              <a:buClr>
                <a:schemeClr val="bg2">
                  <a:lumMod val="75000"/>
                </a:schemeClr>
              </a:buClr>
            </a:pPr>
            <a:r>
              <a:rPr lang="en-US" sz="2400" dirty="0">
                <a:solidFill>
                  <a:schemeClr val="bg2"/>
                </a:solidFill>
                <a:ea typeface="+mn-lt"/>
                <a:cs typeface="+mn-lt"/>
              </a:rPr>
              <a:t>Click "Begin"</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Applying for Benefits</a:t>
            </a:r>
            <a:endParaRPr lang="en-US"/>
          </a:p>
        </p:txBody>
      </p:sp>
      <p:pic>
        <p:nvPicPr>
          <p:cNvPr id="6" name="Picture 5" descr="A screenshot of a computer&#10;&#10;Description automatically generated">
            <a:extLst>
              <a:ext uri="{FF2B5EF4-FFF2-40B4-BE49-F238E27FC236}">
                <a16:creationId xmlns:a16="http://schemas.microsoft.com/office/drawing/2014/main" id="{9447263C-264D-9EC6-9ADB-0B7C48A14DE8}"/>
              </a:ext>
            </a:extLst>
          </p:cNvPr>
          <p:cNvPicPr>
            <a:picLocks noChangeAspect="1"/>
          </p:cNvPicPr>
          <p:nvPr/>
        </p:nvPicPr>
        <p:blipFill rotWithShape="1">
          <a:blip r:embed="rId3"/>
          <a:srcRect l="-167" t="2649" r="176" b="-871"/>
          <a:stretch/>
        </p:blipFill>
        <p:spPr>
          <a:xfrm>
            <a:off x="6598999" y="2260617"/>
            <a:ext cx="4507109" cy="3854498"/>
          </a:xfrm>
          <a:prstGeom prst="rect">
            <a:avLst/>
          </a:prstGeom>
        </p:spPr>
      </p:pic>
      <p:sp>
        <p:nvSpPr>
          <p:cNvPr id="4" name="Oval 3">
            <a:extLst>
              <a:ext uri="{FF2B5EF4-FFF2-40B4-BE49-F238E27FC236}">
                <a16:creationId xmlns:a16="http://schemas.microsoft.com/office/drawing/2014/main" id="{167B5664-7D59-C4F3-981D-2C909C67A7DA}"/>
              </a:ext>
            </a:extLst>
          </p:cNvPr>
          <p:cNvSpPr/>
          <p:nvPr/>
        </p:nvSpPr>
        <p:spPr>
          <a:xfrm>
            <a:off x="9496859" y="5445955"/>
            <a:ext cx="1610263" cy="74762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62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845783" y="2196791"/>
            <a:ext cx="10327739" cy="4154992"/>
          </a:xfrm>
          <a:effectLst>
            <a:outerShdw blurRad="63500" dist="38100" dir="2700000">
              <a:srgbClr val="000000">
                <a:alpha val="0"/>
              </a:srgbClr>
            </a:outerShdw>
          </a:effectLst>
        </p:spPr>
        <p:txBody>
          <a:bodyPr vert="horz" lIns="91440" tIns="45720" rIns="91440" bIns="45720" rtlCol="0" anchor="t">
            <a:normAutofit/>
          </a:bodyPr>
          <a:lstStyle/>
          <a:p>
            <a:r>
              <a:rPr lang="en-US" sz="2400" dirty="0">
                <a:solidFill>
                  <a:schemeClr val="bg2"/>
                </a:solidFill>
                <a:ea typeface="+mn-lt"/>
                <a:cs typeface="+mn-lt"/>
              </a:rPr>
              <a:t>When you apply for benefits, you will be asked to provide:</a:t>
            </a:r>
          </a:p>
          <a:p>
            <a:pPr lvl="1"/>
            <a:r>
              <a:rPr lang="en-US" sz="2400" dirty="0">
                <a:solidFill>
                  <a:schemeClr val="bg2"/>
                </a:solidFill>
                <a:ea typeface="+mn-lt"/>
                <a:cs typeface="+mn-lt"/>
              </a:rPr>
              <a:t>Proof of identification</a:t>
            </a:r>
          </a:p>
          <a:p>
            <a:pPr lvl="1"/>
            <a:r>
              <a:rPr lang="en-US" sz="2400" dirty="0">
                <a:solidFill>
                  <a:schemeClr val="bg2"/>
                </a:solidFill>
                <a:ea typeface="+mn-lt"/>
                <a:cs typeface="+mn-lt"/>
              </a:rPr>
              <a:t>Copy of your pay stubs</a:t>
            </a:r>
            <a:endParaRPr lang="en-US" sz="2400" dirty="0">
              <a:solidFill>
                <a:schemeClr val="bg2"/>
              </a:solidFill>
            </a:endParaRPr>
          </a:p>
          <a:p>
            <a:pPr lvl="1"/>
            <a:r>
              <a:rPr lang="en-US" sz="2400" dirty="0">
                <a:solidFill>
                  <a:schemeClr val="bg2"/>
                </a:solidFill>
                <a:ea typeface="+mn-lt"/>
                <a:cs typeface="+mn-lt"/>
              </a:rPr>
              <a:t>Bills you pay (Rent, Utilities, Childcare)</a:t>
            </a:r>
          </a:p>
          <a:p>
            <a:pPr lvl="1"/>
            <a:r>
              <a:rPr lang="en-US" sz="2400" dirty="0">
                <a:solidFill>
                  <a:schemeClr val="bg2"/>
                </a:solidFill>
                <a:ea typeface="+mn-lt"/>
                <a:cs typeface="+mn-lt"/>
              </a:rPr>
              <a:t>School Documentation</a:t>
            </a:r>
          </a:p>
          <a:p>
            <a:pPr lvl="2"/>
            <a:r>
              <a:rPr lang="en-US" sz="2400" dirty="0">
                <a:solidFill>
                  <a:schemeClr val="bg2"/>
                </a:solidFill>
                <a:ea typeface="+mn-lt"/>
                <a:cs typeface="+mn-lt"/>
              </a:rPr>
              <a:t>Complete the </a:t>
            </a:r>
            <a:r>
              <a:rPr lang="en-US" sz="2400" dirty="0">
                <a:solidFill>
                  <a:srgbClr val="FF0000"/>
                </a:solidFill>
                <a:ea typeface="+mn-lt"/>
                <a:cs typeface="+mn-lt"/>
                <a:hlinkClick r:id="rId4">
                  <a:extLst>
                    <a:ext uri="{A12FA001-AC4F-418D-AE19-62706E023703}">
                      <ahyp:hlinkClr xmlns:ahyp="http://schemas.microsoft.com/office/drawing/2018/hyperlinkcolor" val="tx"/>
                    </a:ext>
                  </a:extLst>
                </a:hlinkClick>
              </a:rPr>
              <a:t>School Documentation for CalFresh</a:t>
            </a:r>
            <a:r>
              <a:rPr lang="en-US" sz="2400" dirty="0">
                <a:ea typeface="+mn-lt"/>
                <a:cs typeface="+mn-lt"/>
              </a:rPr>
              <a:t> </a:t>
            </a:r>
            <a:r>
              <a:rPr lang="en-US" sz="2400" dirty="0">
                <a:solidFill>
                  <a:schemeClr val="bg2"/>
                </a:solidFill>
                <a:ea typeface="+mn-lt"/>
                <a:cs typeface="+mn-lt"/>
              </a:rPr>
              <a:t>to request documents that confirm your Federal Work Study Eligibility and Full Time Enrollment to qualify for Student Exemptions </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Documentation required to apply</a:t>
            </a:r>
          </a:p>
        </p:txBody>
      </p:sp>
    </p:spTree>
    <p:extLst>
      <p:ext uri="{BB962C8B-B14F-4D97-AF65-F5344CB8AC3E}">
        <p14:creationId xmlns:p14="http://schemas.microsoft.com/office/powerpoint/2010/main" val="37425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979597" y="2720480"/>
            <a:ext cx="10753725" cy="2832828"/>
          </a:xfrm>
          <a:effectLst>
            <a:outerShdw blurRad="63500" dist="38100" dir="2700000">
              <a:srgbClr val="000000">
                <a:alpha val="0"/>
              </a:srgbClr>
            </a:outerShdw>
          </a:effectLst>
        </p:spPr>
        <p:txBody>
          <a:bodyPr vert="horz" lIns="91440" tIns="45720" rIns="91440" bIns="45720" rtlCol="0" anchor="t">
            <a:normAutofit/>
          </a:bodyPr>
          <a:lstStyle/>
          <a:p>
            <a:pPr>
              <a:buClr>
                <a:schemeClr val="accent5">
                  <a:lumMod val="75000"/>
                </a:schemeClr>
              </a:buClr>
              <a:buAutoNum type="arabicPeriod"/>
            </a:pPr>
            <a:r>
              <a:rPr lang="en-US" sz="2800">
                <a:solidFill>
                  <a:schemeClr val="bg2"/>
                </a:solidFill>
                <a:ea typeface="+mn-lt"/>
                <a:cs typeface="+mn-lt"/>
              </a:rPr>
              <a:t>Complete and submit your application</a:t>
            </a:r>
          </a:p>
          <a:p>
            <a:pPr>
              <a:buClr>
                <a:schemeClr val="accent5">
                  <a:lumMod val="75000"/>
                </a:schemeClr>
              </a:buClr>
              <a:buAutoNum type="arabicPeriod"/>
            </a:pPr>
            <a:r>
              <a:rPr lang="en-US" sz="2800">
                <a:solidFill>
                  <a:schemeClr val="bg2"/>
                </a:solidFill>
                <a:ea typeface="+mn-lt"/>
                <a:cs typeface="+mn-lt"/>
              </a:rPr>
              <a:t>Upload documents</a:t>
            </a:r>
          </a:p>
          <a:p>
            <a:pPr>
              <a:buClr>
                <a:schemeClr val="accent5">
                  <a:lumMod val="75000"/>
                </a:schemeClr>
              </a:buClr>
              <a:buAutoNum type="arabicPeriod"/>
            </a:pPr>
            <a:r>
              <a:rPr lang="en-US" sz="2800">
                <a:solidFill>
                  <a:schemeClr val="bg2"/>
                </a:solidFill>
                <a:ea typeface="+mn-lt"/>
                <a:cs typeface="+mn-lt"/>
              </a:rPr>
              <a:t>The county will review your application</a:t>
            </a:r>
          </a:p>
          <a:p>
            <a:pPr>
              <a:buClr>
                <a:schemeClr val="accent5">
                  <a:lumMod val="75000"/>
                </a:schemeClr>
              </a:buClr>
              <a:buAutoNum type="arabicPeriod"/>
            </a:pPr>
            <a:r>
              <a:rPr lang="en-US" sz="2800">
                <a:solidFill>
                  <a:schemeClr val="bg2"/>
                </a:solidFill>
                <a:ea typeface="+mn-lt"/>
                <a:cs typeface="+mn-lt"/>
              </a:rPr>
              <a:t>They will reach out to schedule your phone interview</a:t>
            </a:r>
            <a:endParaRPr lang="en-US" sz="2800">
              <a:solidFill>
                <a:schemeClr val="bg2"/>
              </a:solidFill>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What to expect when applying for CalFresh</a:t>
            </a:r>
          </a:p>
        </p:txBody>
      </p:sp>
    </p:spTree>
    <p:extLst>
      <p:ext uri="{BB962C8B-B14F-4D97-AF65-F5344CB8AC3E}">
        <p14:creationId xmlns:p14="http://schemas.microsoft.com/office/powerpoint/2010/main" val="29684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758045" y="2118732"/>
            <a:ext cx="10439251" cy="4122606"/>
          </a:xfrm>
          <a:effectLst>
            <a:outerShdw blurRad="63500" dist="38100" dir="2700000">
              <a:srgbClr val="000000">
                <a:alpha val="0"/>
              </a:srgbClr>
            </a:outerShdw>
          </a:effectLst>
        </p:spPr>
        <p:txBody>
          <a:bodyPr vert="horz" lIns="91440" tIns="45720" rIns="91440" bIns="45720" rtlCol="0" anchor="t">
            <a:normAutofit/>
          </a:bodyPr>
          <a:lstStyle/>
          <a:p>
            <a:pPr>
              <a:buClr>
                <a:schemeClr val="bg2"/>
              </a:buClr>
            </a:pPr>
            <a:r>
              <a:rPr lang="en-US" sz="2400">
                <a:solidFill>
                  <a:schemeClr val="bg2"/>
                </a:solidFill>
                <a:ea typeface="+mn-lt"/>
                <a:cs typeface="+mn-lt"/>
              </a:rPr>
              <a:t>Enter your preferred languages to:</a:t>
            </a:r>
            <a:endParaRPr lang="en-US" sz="2400">
              <a:solidFill>
                <a:schemeClr val="bg2"/>
              </a:solidFill>
            </a:endParaRPr>
          </a:p>
          <a:p>
            <a:pPr lvl="1">
              <a:buClr>
                <a:schemeClr val="bg2"/>
              </a:buClr>
            </a:pPr>
            <a:r>
              <a:rPr lang="en-US" sz="2400">
                <a:solidFill>
                  <a:schemeClr val="bg2"/>
                </a:solidFill>
                <a:ea typeface="+mn-lt"/>
                <a:cs typeface="+mn-lt"/>
              </a:rPr>
              <a:t>Read</a:t>
            </a:r>
            <a:endParaRPr lang="en-US" sz="2400">
              <a:solidFill>
                <a:schemeClr val="bg2"/>
              </a:solidFill>
            </a:endParaRPr>
          </a:p>
          <a:p>
            <a:pPr lvl="1">
              <a:buClr>
                <a:schemeClr val="bg2"/>
              </a:buClr>
            </a:pPr>
            <a:r>
              <a:rPr lang="en-US" sz="2400">
                <a:solidFill>
                  <a:schemeClr val="bg2"/>
                </a:solidFill>
                <a:ea typeface="+mn-lt"/>
                <a:cs typeface="+mn-lt"/>
              </a:rPr>
              <a:t>Speak</a:t>
            </a:r>
          </a:p>
          <a:p>
            <a:pPr lvl="1">
              <a:buClr>
                <a:schemeClr val="bg2"/>
              </a:buClr>
            </a:pPr>
            <a:r>
              <a:rPr lang="en-US" sz="2400">
                <a:solidFill>
                  <a:schemeClr val="bg2"/>
                </a:solidFill>
                <a:ea typeface="+mn-lt"/>
                <a:cs typeface="+mn-lt"/>
              </a:rPr>
              <a:t>To complete the application </a:t>
            </a:r>
          </a:p>
          <a:p>
            <a:pPr>
              <a:buClr>
                <a:schemeClr val="bg2"/>
              </a:buClr>
            </a:pPr>
            <a:r>
              <a:rPr lang="en-US" sz="2400">
                <a:solidFill>
                  <a:schemeClr val="bg2"/>
                </a:solidFill>
                <a:ea typeface="+mn-lt"/>
                <a:cs typeface="+mn-lt"/>
              </a:rPr>
              <a:t>Need help to apply? </a:t>
            </a:r>
          </a:p>
          <a:p>
            <a:pPr lvl="1">
              <a:buClr>
                <a:schemeClr val="bg2"/>
              </a:buClr>
            </a:pPr>
            <a:r>
              <a:rPr lang="en-US" sz="2200">
                <a:solidFill>
                  <a:schemeClr val="bg2"/>
                </a:solidFill>
                <a:ea typeface="+mn-lt"/>
                <a:cs typeface="+mn-lt"/>
              </a:rPr>
              <a:t>You may contact your local county office to provide you with an interpreter or help filling out your application. Our office cannot coach or attend interviews with our students.</a:t>
            </a:r>
          </a:p>
          <a:p>
            <a:pPr>
              <a:buClr>
                <a:schemeClr val="bg2"/>
              </a:buClr>
            </a:pPr>
            <a:r>
              <a:rPr lang="en-US" sz="2400">
                <a:solidFill>
                  <a:schemeClr val="bg2"/>
                </a:solidFill>
                <a:ea typeface="+mn-lt"/>
                <a:cs typeface="+mn-lt"/>
              </a:rPr>
              <a:t>Enter your First name and Last name </a:t>
            </a:r>
          </a:p>
          <a:p>
            <a:pPr marL="0" indent="0">
              <a:buNone/>
            </a:pPr>
            <a:endParaRPr lang="en-US">
              <a:ea typeface="+mn-lt"/>
              <a:cs typeface="+mn-lt"/>
            </a:endParaRP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1. Your information</a:t>
            </a:r>
          </a:p>
        </p:txBody>
      </p:sp>
    </p:spTree>
    <p:extLst>
      <p:ext uri="{BB962C8B-B14F-4D97-AF65-F5344CB8AC3E}">
        <p14:creationId xmlns:p14="http://schemas.microsoft.com/office/powerpoint/2010/main" val="321042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2814-2299-90E0-5578-CB489F48FEBD}"/>
              </a:ext>
            </a:extLst>
          </p:cNvPr>
          <p:cNvSpPr>
            <a:spLocks noGrp="1"/>
          </p:cNvSpPr>
          <p:nvPr>
            <p:ph idx="1"/>
          </p:nvPr>
        </p:nvSpPr>
        <p:spPr>
          <a:xfrm>
            <a:off x="446049" y="1918011"/>
            <a:ext cx="6846849" cy="4345630"/>
          </a:xfrm>
          <a:effectLst>
            <a:outerShdw blurRad="63500" dist="38100" dir="2700000">
              <a:srgbClr val="000000">
                <a:alpha val="0"/>
              </a:srgbClr>
            </a:outerShdw>
          </a:effectLst>
        </p:spPr>
        <p:txBody>
          <a:bodyPr vert="horz" lIns="91440" tIns="45720" rIns="91440" bIns="45720" rtlCol="0" anchor="t">
            <a:noAutofit/>
          </a:bodyPr>
          <a:lstStyle/>
          <a:p>
            <a:pPr>
              <a:buClr>
                <a:schemeClr val="bg2"/>
              </a:buClr>
            </a:pPr>
            <a:r>
              <a:rPr lang="en-US" sz="2200">
                <a:solidFill>
                  <a:schemeClr val="bg2"/>
                </a:solidFill>
                <a:ea typeface="+mn-lt"/>
                <a:cs typeface="+mn-lt"/>
              </a:rPr>
              <a:t>Are you a person with a disability? - Select "Yes" or "No"</a:t>
            </a:r>
          </a:p>
          <a:p>
            <a:pPr>
              <a:buClr>
                <a:schemeClr val="bg2"/>
              </a:buClr>
            </a:pPr>
            <a:r>
              <a:rPr lang="en-US" sz="2200">
                <a:solidFill>
                  <a:schemeClr val="bg2"/>
                </a:solidFill>
                <a:ea typeface="+mn-lt"/>
                <a:cs typeface="+mn-lt"/>
              </a:rPr>
              <a:t>Are you a person who is deaf or hard of hearing? - Select "Yes" or "No"</a:t>
            </a:r>
            <a:endParaRPr lang="en-US" sz="2200">
              <a:solidFill>
                <a:schemeClr val="bg2"/>
              </a:solidFill>
            </a:endParaRPr>
          </a:p>
          <a:p>
            <a:pPr>
              <a:buClr>
                <a:schemeClr val="bg2"/>
              </a:buClr>
            </a:pPr>
            <a:endParaRPr lang="en-US" sz="1050">
              <a:solidFill>
                <a:schemeClr val="bg2"/>
              </a:solidFill>
              <a:ea typeface="+mn-lt"/>
              <a:cs typeface="+mn-lt"/>
            </a:endParaRPr>
          </a:p>
          <a:p>
            <a:pPr>
              <a:buClr>
                <a:schemeClr val="bg2"/>
              </a:buClr>
            </a:pPr>
            <a:r>
              <a:rPr lang="en-US" sz="2200">
                <a:solidFill>
                  <a:schemeClr val="bg2"/>
                </a:solidFill>
                <a:ea typeface="+mn-lt"/>
                <a:cs typeface="+mn-lt"/>
              </a:rPr>
              <a:t>If you need help filling out your application, click "please contact your local county office":</a:t>
            </a:r>
          </a:p>
          <a:p>
            <a:pPr lvl="1">
              <a:buClr>
                <a:schemeClr val="bg2"/>
              </a:buClr>
            </a:pPr>
            <a:r>
              <a:rPr lang="en-US" sz="2200">
                <a:solidFill>
                  <a:schemeClr val="bg2"/>
                </a:solidFill>
                <a:ea typeface="+mn-lt"/>
                <a:cs typeface="+mn-lt"/>
              </a:rPr>
              <a:t>Select your county</a:t>
            </a:r>
          </a:p>
          <a:p>
            <a:pPr lvl="1">
              <a:buClr>
                <a:schemeClr val="bg2"/>
              </a:buClr>
            </a:pPr>
            <a:r>
              <a:rPr lang="en-US" sz="2200">
                <a:solidFill>
                  <a:schemeClr val="bg2"/>
                </a:solidFill>
                <a:ea typeface="+mn-lt"/>
                <a:cs typeface="+mn-lt"/>
              </a:rPr>
              <a:t>Enter your Zip code</a:t>
            </a:r>
          </a:p>
          <a:p>
            <a:pPr lvl="1">
              <a:buClr>
                <a:schemeClr val="bg2"/>
              </a:buClr>
            </a:pPr>
            <a:r>
              <a:rPr lang="en-US" sz="2200">
                <a:solidFill>
                  <a:schemeClr val="bg2"/>
                </a:solidFill>
                <a:ea typeface="+mn-lt"/>
                <a:cs typeface="+mn-lt"/>
              </a:rPr>
              <a:t>Select "Food (CalFresh)" program </a:t>
            </a:r>
          </a:p>
          <a:p>
            <a:pPr lvl="1">
              <a:buClr>
                <a:schemeClr val="bg2"/>
              </a:buClr>
            </a:pPr>
            <a:r>
              <a:rPr lang="en-US" sz="2200">
                <a:solidFill>
                  <a:schemeClr val="bg2"/>
                </a:solidFill>
                <a:ea typeface="+mn-lt"/>
                <a:cs typeface="+mn-lt"/>
              </a:rPr>
              <a:t>Select "Search" for a list of local county offices </a:t>
            </a:r>
          </a:p>
        </p:txBody>
      </p:sp>
      <p:sp>
        <p:nvSpPr>
          <p:cNvPr id="5" name="Rectangle: Rounded Corners 4">
            <a:extLst>
              <a:ext uri="{FF2B5EF4-FFF2-40B4-BE49-F238E27FC236}">
                <a16:creationId xmlns:a16="http://schemas.microsoft.com/office/drawing/2014/main" id="{421CF5ED-8992-4215-4048-7676145A1427}"/>
              </a:ext>
            </a:extLst>
          </p:cNvPr>
          <p:cNvSpPr/>
          <p:nvPr/>
        </p:nvSpPr>
        <p:spPr>
          <a:xfrm>
            <a:off x="600539" y="506218"/>
            <a:ext cx="10754264" cy="1287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t>Step 1. Your information</a:t>
            </a:r>
          </a:p>
        </p:txBody>
      </p:sp>
      <p:pic>
        <p:nvPicPr>
          <p:cNvPr id="2" name="Picture 1" descr="A screenshot of a computer&#10;&#10;Description automatically generated">
            <a:extLst>
              <a:ext uri="{FF2B5EF4-FFF2-40B4-BE49-F238E27FC236}">
                <a16:creationId xmlns:a16="http://schemas.microsoft.com/office/drawing/2014/main" id="{5A2FDE3C-7C27-D7C6-366F-ED5717501446}"/>
              </a:ext>
            </a:extLst>
          </p:cNvPr>
          <p:cNvPicPr>
            <a:picLocks noChangeAspect="1"/>
          </p:cNvPicPr>
          <p:nvPr/>
        </p:nvPicPr>
        <p:blipFill rotWithShape="1">
          <a:blip r:embed="rId3"/>
          <a:srcRect t="8060" r="-298" b="3581"/>
          <a:stretch/>
        </p:blipFill>
        <p:spPr>
          <a:xfrm>
            <a:off x="7381289" y="2127295"/>
            <a:ext cx="3972467" cy="4500192"/>
          </a:xfrm>
          <a:prstGeom prst="rect">
            <a:avLst/>
          </a:prstGeom>
        </p:spPr>
      </p:pic>
      <p:sp>
        <p:nvSpPr>
          <p:cNvPr id="6" name="Oval 5">
            <a:extLst>
              <a:ext uri="{FF2B5EF4-FFF2-40B4-BE49-F238E27FC236}">
                <a16:creationId xmlns:a16="http://schemas.microsoft.com/office/drawing/2014/main" id="{C6205F6B-81FE-9398-9BAF-398EC66D3223}"/>
              </a:ext>
            </a:extLst>
          </p:cNvPr>
          <p:cNvSpPr/>
          <p:nvPr/>
        </p:nvSpPr>
        <p:spPr>
          <a:xfrm>
            <a:off x="7517604" y="4273840"/>
            <a:ext cx="1538378" cy="55204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798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7ba773-fff6-4757-a5be-4b554036a95a" xsi:nil="true"/>
    <lcf76f155ced4ddcb4097134ff3c332f xmlns="7350ee80-ac77-4571-a861-c3d6c7eb725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95AD26979F954790B7AA79F6361D27" ma:contentTypeVersion="15" ma:contentTypeDescription="Create a new document." ma:contentTypeScope="" ma:versionID="a097d88d840429cade64eefb994409cc">
  <xsd:schema xmlns:xsd="http://www.w3.org/2001/XMLSchema" xmlns:xs="http://www.w3.org/2001/XMLSchema" xmlns:p="http://schemas.microsoft.com/office/2006/metadata/properties" xmlns:ns2="7350ee80-ac77-4571-a861-c3d6c7eb725f" xmlns:ns3="a77ba773-fff6-4757-a5be-4b554036a95a" targetNamespace="http://schemas.microsoft.com/office/2006/metadata/properties" ma:root="true" ma:fieldsID="0b76500ee12d8f7b97b08ab664d3a112" ns2:_="" ns3:_="">
    <xsd:import namespace="7350ee80-ac77-4571-a861-c3d6c7eb725f"/>
    <xsd:import namespace="a77ba773-fff6-4757-a5be-4b554036a95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0ee80-ac77-4571-a861-c3d6c7eb7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7ba773-fff6-4757-a5be-4b554036a95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41e854c-4b1e-40ce-917a-0e7557384382}" ma:internalName="TaxCatchAll" ma:showField="CatchAllData" ma:web="a77ba773-fff6-4757-a5be-4b554036a9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64C270-279C-4123-A833-8B84B62E038D}">
  <ds:schemaRefs>
    <ds:schemaRef ds:uri="http://schemas.microsoft.com/office/2006/documentManagement/types"/>
    <ds:schemaRef ds:uri="http://purl.org/dc/dcmitype/"/>
    <ds:schemaRef ds:uri="http://schemas.microsoft.com/office/infopath/2007/PartnerControls"/>
    <ds:schemaRef ds:uri="a77ba773-fff6-4757-a5be-4b554036a95a"/>
    <ds:schemaRef ds:uri="7350ee80-ac77-4571-a861-c3d6c7eb725f"/>
    <ds:schemaRef ds:uri="http://www.w3.org/XML/1998/namespace"/>
    <ds:schemaRef ds:uri="http://schemas.microsoft.com/office/2006/metadata/properties"/>
    <ds:schemaRef ds:uri="http://purl.org/dc/term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580F7449-979B-4AB2-B1E4-FBDA74536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50ee80-ac77-4571-a861-c3d6c7eb725f"/>
    <ds:schemaRef ds:uri="a77ba773-fff6-4757-a5be-4b554036a9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60F0D5-E355-47BF-B0C2-96015F2F57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TotalTime>
  <Words>2067</Words>
  <Application>Microsoft Macintosh PowerPoint</Application>
  <PresentationFormat>Widescreen</PresentationFormat>
  <Paragraphs>191</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Century Gothic</vt:lpstr>
      <vt:lpstr>Montserrat</vt:lpstr>
      <vt:lpstr>Wingdings 3</vt:lpstr>
      <vt:lpstr>Ion</vt:lpstr>
      <vt:lpstr>CalFresh Application  A Step-by-Step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Ono, Kristee</dc:creator>
  <cp:lastModifiedBy>Ono, Kristee</cp:lastModifiedBy>
  <cp:revision>100</cp:revision>
  <dcterms:created xsi:type="dcterms:W3CDTF">2024-03-11T15:39:05Z</dcterms:created>
  <dcterms:modified xsi:type="dcterms:W3CDTF">2026-04-10T21:30:27Z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0x010100AF95AD26979F954790B7AA79F6361D27</vt:lpwstr>
  </property>
  <property fmtid="{D5CDD505-2E9C-101B-9397-08002B2CF9AE}" pid="3" name="MediaServiceImageTags">
    <vt:lpwstr/>
  </property>
</Properties>
</file>