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9" r:id="rId4"/>
    <p:sldId id="343" r:id="rId5"/>
    <p:sldId id="262" r:id="rId6"/>
    <p:sldId id="267" r:id="rId7"/>
    <p:sldId id="270" r:id="rId8"/>
    <p:sldId id="340" r:id="rId9"/>
    <p:sldId id="341" r:id="rId10"/>
    <p:sldId id="338" r:id="rId11"/>
    <p:sldId id="339" r:id="rId12"/>
    <p:sldId id="268" r:id="rId13"/>
    <p:sldId id="321" r:id="rId14"/>
    <p:sldId id="303" r:id="rId15"/>
    <p:sldId id="322" r:id="rId16"/>
    <p:sldId id="310" r:id="rId17"/>
    <p:sldId id="323" r:id="rId18"/>
    <p:sldId id="274" r:id="rId19"/>
    <p:sldId id="300" r:id="rId20"/>
    <p:sldId id="260" r:id="rId21"/>
    <p:sldId id="275" r:id="rId22"/>
    <p:sldId id="276" r:id="rId23"/>
    <p:sldId id="277" r:id="rId24"/>
    <p:sldId id="278" r:id="rId25"/>
    <p:sldId id="324" r:id="rId26"/>
    <p:sldId id="280" r:id="rId27"/>
    <p:sldId id="281" r:id="rId28"/>
    <p:sldId id="282" r:id="rId29"/>
    <p:sldId id="325" r:id="rId30"/>
    <p:sldId id="326" r:id="rId31"/>
    <p:sldId id="327" r:id="rId32"/>
    <p:sldId id="328" r:id="rId33"/>
    <p:sldId id="329" r:id="rId34"/>
    <p:sldId id="330" r:id="rId35"/>
    <p:sldId id="287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298" r:id="rId44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quilao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23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8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92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868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34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688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921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626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Marcia UC relies on Glacier to verify tax treaty eligibility. If eligible, Glacier</a:t>
            </a:r>
            <a:r>
              <a:rPr lang="en-US" baseline="0" dirty="0" smtClean="0"/>
              <a:t> produces IRS tax forms that are required for signature in order to properly facilitate a federal tax treaty exemption.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909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236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223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971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275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050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158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920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452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32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7288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1898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150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68740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7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1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7231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8DC7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7231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7231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09" y="3521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50" y="0"/>
                </a:moveTo>
                <a:lnTo>
                  <a:pt x="508" y="0"/>
                </a:lnTo>
                <a:lnTo>
                  <a:pt x="0" y="819442"/>
                </a:lnTo>
                <a:lnTo>
                  <a:pt x="508" y="819442"/>
                </a:lnTo>
                <a:lnTo>
                  <a:pt x="67714" y="816725"/>
                </a:lnTo>
                <a:lnTo>
                  <a:pt x="133425" y="808716"/>
                </a:lnTo>
                <a:lnTo>
                  <a:pt x="197429" y="795626"/>
                </a:lnTo>
                <a:lnTo>
                  <a:pt x="259514" y="777666"/>
                </a:lnTo>
                <a:lnTo>
                  <a:pt x="319471" y="755046"/>
                </a:lnTo>
                <a:lnTo>
                  <a:pt x="377088" y="727977"/>
                </a:lnTo>
                <a:lnTo>
                  <a:pt x="432154" y="696670"/>
                </a:lnTo>
                <a:lnTo>
                  <a:pt x="484459" y="661337"/>
                </a:lnTo>
                <a:lnTo>
                  <a:pt x="533791" y="622187"/>
                </a:lnTo>
                <a:lnTo>
                  <a:pt x="579940" y="579432"/>
                </a:lnTo>
                <a:lnTo>
                  <a:pt x="622695" y="533283"/>
                </a:lnTo>
                <a:lnTo>
                  <a:pt x="661845" y="483951"/>
                </a:lnTo>
                <a:lnTo>
                  <a:pt x="697178" y="431646"/>
                </a:lnTo>
                <a:lnTo>
                  <a:pt x="728485" y="376580"/>
                </a:lnTo>
                <a:lnTo>
                  <a:pt x="755554" y="318963"/>
                </a:lnTo>
                <a:lnTo>
                  <a:pt x="778174" y="259006"/>
                </a:lnTo>
                <a:lnTo>
                  <a:pt x="796134" y="196921"/>
                </a:lnTo>
                <a:lnTo>
                  <a:pt x="809224" y="132917"/>
                </a:lnTo>
                <a:lnTo>
                  <a:pt x="817233" y="67206"/>
                </a:lnTo>
                <a:lnTo>
                  <a:pt x="819950" y="0"/>
                </a:lnTo>
                <a:close/>
              </a:path>
            </a:pathLst>
          </a:custGeom>
          <a:solidFill>
            <a:srgbClr val="FEF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09" y="3521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50" y="0"/>
                </a:moveTo>
                <a:lnTo>
                  <a:pt x="817233" y="67206"/>
                </a:lnTo>
                <a:lnTo>
                  <a:pt x="809224" y="132917"/>
                </a:lnTo>
                <a:lnTo>
                  <a:pt x="796134" y="196921"/>
                </a:lnTo>
                <a:lnTo>
                  <a:pt x="778174" y="259006"/>
                </a:lnTo>
                <a:lnTo>
                  <a:pt x="755554" y="318963"/>
                </a:lnTo>
                <a:lnTo>
                  <a:pt x="728485" y="376580"/>
                </a:lnTo>
                <a:lnTo>
                  <a:pt x="697178" y="431646"/>
                </a:lnTo>
                <a:lnTo>
                  <a:pt x="661845" y="483951"/>
                </a:lnTo>
                <a:lnTo>
                  <a:pt x="622695" y="533283"/>
                </a:lnTo>
                <a:lnTo>
                  <a:pt x="579940" y="579432"/>
                </a:lnTo>
                <a:lnTo>
                  <a:pt x="533791" y="622187"/>
                </a:lnTo>
                <a:lnTo>
                  <a:pt x="484459" y="661337"/>
                </a:lnTo>
                <a:lnTo>
                  <a:pt x="432154" y="696670"/>
                </a:lnTo>
                <a:lnTo>
                  <a:pt x="377088" y="727977"/>
                </a:lnTo>
                <a:lnTo>
                  <a:pt x="319471" y="755046"/>
                </a:lnTo>
                <a:lnTo>
                  <a:pt x="259514" y="777666"/>
                </a:lnTo>
                <a:lnTo>
                  <a:pt x="197429" y="795626"/>
                </a:lnTo>
                <a:lnTo>
                  <a:pt x="133425" y="808716"/>
                </a:lnTo>
                <a:lnTo>
                  <a:pt x="67714" y="816725"/>
                </a:lnTo>
                <a:lnTo>
                  <a:pt x="508" y="819442"/>
                </a:lnTo>
                <a:lnTo>
                  <a:pt x="0" y="819442"/>
                </a:lnTo>
                <a:lnTo>
                  <a:pt x="508" y="0"/>
                </a:lnTo>
                <a:lnTo>
                  <a:pt x="819950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6" y="6095"/>
            <a:ext cx="1784603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16" y="21107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090"/>
                </a:moveTo>
                <a:lnTo>
                  <a:pt x="2821" y="781286"/>
                </a:lnTo>
                <a:lnTo>
                  <a:pt x="11139" y="713037"/>
                </a:lnTo>
                <a:lnTo>
                  <a:pt x="24735" y="646560"/>
                </a:lnTo>
                <a:lnTo>
                  <a:pt x="43389" y="582076"/>
                </a:lnTo>
                <a:lnTo>
                  <a:pt x="66883" y="519804"/>
                </a:lnTo>
                <a:lnTo>
                  <a:pt x="94998" y="459961"/>
                </a:lnTo>
                <a:lnTo>
                  <a:pt x="127514" y="402768"/>
                </a:lnTo>
                <a:lnTo>
                  <a:pt x="164212" y="348444"/>
                </a:lnTo>
                <a:lnTo>
                  <a:pt x="204874" y="297206"/>
                </a:lnTo>
                <a:lnTo>
                  <a:pt x="249280" y="249275"/>
                </a:lnTo>
                <a:lnTo>
                  <a:pt x="297211" y="204869"/>
                </a:lnTo>
                <a:lnTo>
                  <a:pt x="348449" y="164208"/>
                </a:lnTo>
                <a:lnTo>
                  <a:pt x="402774" y="127510"/>
                </a:lnTo>
                <a:lnTo>
                  <a:pt x="459967" y="94995"/>
                </a:lnTo>
                <a:lnTo>
                  <a:pt x="519809" y="66881"/>
                </a:lnTo>
                <a:lnTo>
                  <a:pt x="582081" y="43388"/>
                </a:lnTo>
                <a:lnTo>
                  <a:pt x="646565" y="24734"/>
                </a:lnTo>
                <a:lnTo>
                  <a:pt x="713040" y="11139"/>
                </a:lnTo>
                <a:lnTo>
                  <a:pt x="781288" y="2821"/>
                </a:lnTo>
                <a:lnTo>
                  <a:pt x="851090" y="0"/>
                </a:lnTo>
                <a:lnTo>
                  <a:pt x="920894" y="2821"/>
                </a:lnTo>
                <a:lnTo>
                  <a:pt x="989144" y="11139"/>
                </a:lnTo>
                <a:lnTo>
                  <a:pt x="1055620" y="24734"/>
                </a:lnTo>
                <a:lnTo>
                  <a:pt x="1120105" y="43388"/>
                </a:lnTo>
                <a:lnTo>
                  <a:pt x="1182378" y="66881"/>
                </a:lnTo>
                <a:lnTo>
                  <a:pt x="1242221" y="94995"/>
                </a:lnTo>
                <a:lnTo>
                  <a:pt x="1299415" y="127510"/>
                </a:lnTo>
                <a:lnTo>
                  <a:pt x="1353741" y="164208"/>
                </a:lnTo>
                <a:lnTo>
                  <a:pt x="1404979" y="204869"/>
                </a:lnTo>
                <a:lnTo>
                  <a:pt x="1452911" y="249275"/>
                </a:lnTo>
                <a:lnTo>
                  <a:pt x="1497318" y="297206"/>
                </a:lnTo>
                <a:lnTo>
                  <a:pt x="1537980" y="348444"/>
                </a:lnTo>
                <a:lnTo>
                  <a:pt x="1574679" y="402768"/>
                </a:lnTo>
                <a:lnTo>
                  <a:pt x="1607195" y="459961"/>
                </a:lnTo>
                <a:lnTo>
                  <a:pt x="1635309" y="519804"/>
                </a:lnTo>
                <a:lnTo>
                  <a:pt x="1658803" y="582076"/>
                </a:lnTo>
                <a:lnTo>
                  <a:pt x="1677458" y="646560"/>
                </a:lnTo>
                <a:lnTo>
                  <a:pt x="1691054" y="713037"/>
                </a:lnTo>
                <a:lnTo>
                  <a:pt x="1699372" y="781286"/>
                </a:lnTo>
                <a:lnTo>
                  <a:pt x="1702193" y="851090"/>
                </a:lnTo>
                <a:lnTo>
                  <a:pt x="1699372" y="920894"/>
                </a:lnTo>
                <a:lnTo>
                  <a:pt x="1691054" y="989143"/>
                </a:lnTo>
                <a:lnTo>
                  <a:pt x="1677458" y="1055620"/>
                </a:lnTo>
                <a:lnTo>
                  <a:pt x="1658803" y="1120104"/>
                </a:lnTo>
                <a:lnTo>
                  <a:pt x="1635309" y="1182376"/>
                </a:lnTo>
                <a:lnTo>
                  <a:pt x="1607195" y="1242219"/>
                </a:lnTo>
                <a:lnTo>
                  <a:pt x="1574679" y="1299412"/>
                </a:lnTo>
                <a:lnTo>
                  <a:pt x="1537980" y="1353736"/>
                </a:lnTo>
                <a:lnTo>
                  <a:pt x="1497318" y="1404974"/>
                </a:lnTo>
                <a:lnTo>
                  <a:pt x="1452911" y="1452905"/>
                </a:lnTo>
                <a:lnTo>
                  <a:pt x="1404979" y="1497311"/>
                </a:lnTo>
                <a:lnTo>
                  <a:pt x="1353741" y="1537972"/>
                </a:lnTo>
                <a:lnTo>
                  <a:pt x="1299415" y="1574670"/>
                </a:lnTo>
                <a:lnTo>
                  <a:pt x="1242221" y="1607185"/>
                </a:lnTo>
                <a:lnTo>
                  <a:pt x="1182378" y="1635299"/>
                </a:lnTo>
                <a:lnTo>
                  <a:pt x="1120105" y="1658792"/>
                </a:lnTo>
                <a:lnTo>
                  <a:pt x="1055620" y="1677446"/>
                </a:lnTo>
                <a:lnTo>
                  <a:pt x="989144" y="1691041"/>
                </a:lnTo>
                <a:lnTo>
                  <a:pt x="920894" y="1699359"/>
                </a:lnTo>
                <a:lnTo>
                  <a:pt x="851090" y="1702180"/>
                </a:lnTo>
                <a:lnTo>
                  <a:pt x="781288" y="1699359"/>
                </a:lnTo>
                <a:lnTo>
                  <a:pt x="713040" y="1691041"/>
                </a:lnTo>
                <a:lnTo>
                  <a:pt x="646565" y="1677446"/>
                </a:lnTo>
                <a:lnTo>
                  <a:pt x="582081" y="1658792"/>
                </a:lnTo>
                <a:lnTo>
                  <a:pt x="519809" y="1635299"/>
                </a:lnTo>
                <a:lnTo>
                  <a:pt x="459967" y="1607185"/>
                </a:lnTo>
                <a:lnTo>
                  <a:pt x="402774" y="1574670"/>
                </a:lnTo>
                <a:lnTo>
                  <a:pt x="348449" y="1537972"/>
                </a:lnTo>
                <a:lnTo>
                  <a:pt x="297211" y="1497311"/>
                </a:lnTo>
                <a:lnTo>
                  <a:pt x="249280" y="1452905"/>
                </a:lnTo>
                <a:lnTo>
                  <a:pt x="204874" y="1404974"/>
                </a:lnTo>
                <a:lnTo>
                  <a:pt x="164212" y="1353736"/>
                </a:lnTo>
                <a:lnTo>
                  <a:pt x="127514" y="1299412"/>
                </a:lnTo>
                <a:lnTo>
                  <a:pt x="94998" y="1242219"/>
                </a:lnTo>
                <a:lnTo>
                  <a:pt x="66883" y="1182376"/>
                </a:lnTo>
                <a:lnTo>
                  <a:pt x="43389" y="1120104"/>
                </a:lnTo>
                <a:lnTo>
                  <a:pt x="24735" y="1055620"/>
                </a:lnTo>
                <a:lnTo>
                  <a:pt x="11139" y="989143"/>
                </a:lnTo>
                <a:lnTo>
                  <a:pt x="2821" y="920894"/>
                </a:lnTo>
                <a:lnTo>
                  <a:pt x="0" y="851090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72212" y="1045476"/>
            <a:ext cx="1155179" cy="11506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589" y="1050716"/>
            <a:ext cx="1116301" cy="11113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589" y="1050716"/>
            <a:ext cx="1116330" cy="1111885"/>
          </a:xfrm>
          <a:custGeom>
            <a:avLst/>
            <a:gdLst/>
            <a:ahLst/>
            <a:cxnLst/>
            <a:rect l="l" t="t" r="r" b="b"/>
            <a:pathLst>
              <a:path w="1116330" h="1111885">
                <a:moveTo>
                  <a:pt x="118231" y="204557"/>
                </a:moveTo>
                <a:lnTo>
                  <a:pt x="147896" y="170381"/>
                </a:lnTo>
                <a:lnTo>
                  <a:pt x="179774" y="139260"/>
                </a:lnTo>
                <a:lnTo>
                  <a:pt x="213664" y="111214"/>
                </a:lnTo>
                <a:lnTo>
                  <a:pt x="249363" y="86262"/>
                </a:lnTo>
                <a:lnTo>
                  <a:pt x="286670" y="64427"/>
                </a:lnTo>
                <a:lnTo>
                  <a:pt x="325383" y="45728"/>
                </a:lnTo>
                <a:lnTo>
                  <a:pt x="365301" y="30186"/>
                </a:lnTo>
                <a:lnTo>
                  <a:pt x="406221" y="17822"/>
                </a:lnTo>
                <a:lnTo>
                  <a:pt x="447943" y="8656"/>
                </a:lnTo>
                <a:lnTo>
                  <a:pt x="490264" y="2708"/>
                </a:lnTo>
                <a:lnTo>
                  <a:pt x="532982" y="0"/>
                </a:lnTo>
                <a:lnTo>
                  <a:pt x="575897" y="551"/>
                </a:lnTo>
                <a:lnTo>
                  <a:pt x="618806" y="4382"/>
                </a:lnTo>
                <a:lnTo>
                  <a:pt x="661507" y="11514"/>
                </a:lnTo>
                <a:lnTo>
                  <a:pt x="703799" y="21968"/>
                </a:lnTo>
                <a:lnTo>
                  <a:pt x="745481" y="35764"/>
                </a:lnTo>
                <a:lnTo>
                  <a:pt x="786349" y="52922"/>
                </a:lnTo>
                <a:lnTo>
                  <a:pt x="826204" y="73463"/>
                </a:lnTo>
                <a:lnTo>
                  <a:pt x="864842" y="97407"/>
                </a:lnTo>
                <a:lnTo>
                  <a:pt x="902063" y="124776"/>
                </a:lnTo>
                <a:lnTo>
                  <a:pt x="937003" y="155001"/>
                </a:lnTo>
                <a:lnTo>
                  <a:pt x="968919" y="187368"/>
                </a:lnTo>
                <a:lnTo>
                  <a:pt x="997786" y="221676"/>
                </a:lnTo>
                <a:lnTo>
                  <a:pt x="1023579" y="257722"/>
                </a:lnTo>
                <a:lnTo>
                  <a:pt x="1046274" y="295307"/>
                </a:lnTo>
                <a:lnTo>
                  <a:pt x="1065845" y="334229"/>
                </a:lnTo>
                <a:lnTo>
                  <a:pt x="1082268" y="374286"/>
                </a:lnTo>
                <a:lnTo>
                  <a:pt x="1095519" y="415277"/>
                </a:lnTo>
                <a:lnTo>
                  <a:pt x="1105572" y="457001"/>
                </a:lnTo>
                <a:lnTo>
                  <a:pt x="1112403" y="499257"/>
                </a:lnTo>
                <a:lnTo>
                  <a:pt x="1115988" y="541844"/>
                </a:lnTo>
                <a:lnTo>
                  <a:pt x="1116301" y="584560"/>
                </a:lnTo>
                <a:lnTo>
                  <a:pt x="1113318" y="627204"/>
                </a:lnTo>
                <a:lnTo>
                  <a:pt x="1107015" y="669574"/>
                </a:lnTo>
                <a:lnTo>
                  <a:pt x="1097366" y="711470"/>
                </a:lnTo>
                <a:lnTo>
                  <a:pt x="1084347" y="752691"/>
                </a:lnTo>
                <a:lnTo>
                  <a:pt x="1067933" y="793034"/>
                </a:lnTo>
                <a:lnTo>
                  <a:pt x="1048099" y="832300"/>
                </a:lnTo>
                <a:lnTo>
                  <a:pt x="1024821" y="870286"/>
                </a:lnTo>
                <a:lnTo>
                  <a:pt x="998075" y="906791"/>
                </a:lnTo>
                <a:lnTo>
                  <a:pt x="968410" y="940966"/>
                </a:lnTo>
                <a:lnTo>
                  <a:pt x="936531" y="972087"/>
                </a:lnTo>
                <a:lnTo>
                  <a:pt x="902642" y="1000134"/>
                </a:lnTo>
                <a:lnTo>
                  <a:pt x="866942" y="1025084"/>
                </a:lnTo>
                <a:lnTo>
                  <a:pt x="829635" y="1046919"/>
                </a:lnTo>
                <a:lnTo>
                  <a:pt x="790921" y="1065617"/>
                </a:lnTo>
                <a:lnTo>
                  <a:pt x="751003" y="1081159"/>
                </a:lnTo>
                <a:lnTo>
                  <a:pt x="710081" y="1093522"/>
                </a:lnTo>
                <a:lnTo>
                  <a:pt x="668359" y="1102688"/>
                </a:lnTo>
                <a:lnTo>
                  <a:pt x="626038" y="1108635"/>
                </a:lnTo>
                <a:lnTo>
                  <a:pt x="583319" y="1111343"/>
                </a:lnTo>
                <a:lnTo>
                  <a:pt x="540404" y="1110792"/>
                </a:lnTo>
                <a:lnTo>
                  <a:pt x="497495" y="1106960"/>
                </a:lnTo>
                <a:lnTo>
                  <a:pt x="454793" y="1099828"/>
                </a:lnTo>
                <a:lnTo>
                  <a:pt x="412502" y="1089374"/>
                </a:lnTo>
                <a:lnTo>
                  <a:pt x="370821" y="1075579"/>
                </a:lnTo>
                <a:lnTo>
                  <a:pt x="329953" y="1058422"/>
                </a:lnTo>
                <a:lnTo>
                  <a:pt x="290099" y="1037882"/>
                </a:lnTo>
                <a:lnTo>
                  <a:pt x="251462" y="1013939"/>
                </a:lnTo>
                <a:lnTo>
                  <a:pt x="214243" y="986572"/>
                </a:lnTo>
                <a:lnTo>
                  <a:pt x="179303" y="956347"/>
                </a:lnTo>
                <a:lnTo>
                  <a:pt x="147386" y="923979"/>
                </a:lnTo>
                <a:lnTo>
                  <a:pt x="118519" y="889671"/>
                </a:lnTo>
                <a:lnTo>
                  <a:pt x="92726" y="853624"/>
                </a:lnTo>
                <a:lnTo>
                  <a:pt x="70031" y="816039"/>
                </a:lnTo>
                <a:lnTo>
                  <a:pt x="50459" y="777117"/>
                </a:lnTo>
                <a:lnTo>
                  <a:pt x="34035" y="737059"/>
                </a:lnTo>
                <a:lnTo>
                  <a:pt x="20784" y="696067"/>
                </a:lnTo>
                <a:lnTo>
                  <a:pt x="10730" y="654342"/>
                </a:lnTo>
                <a:lnTo>
                  <a:pt x="3898" y="612086"/>
                </a:lnTo>
                <a:lnTo>
                  <a:pt x="313" y="569499"/>
                </a:lnTo>
                <a:lnTo>
                  <a:pt x="0" y="526783"/>
                </a:lnTo>
                <a:lnTo>
                  <a:pt x="2982" y="484139"/>
                </a:lnTo>
                <a:lnTo>
                  <a:pt x="9286" y="441768"/>
                </a:lnTo>
                <a:lnTo>
                  <a:pt x="18935" y="399872"/>
                </a:lnTo>
                <a:lnTo>
                  <a:pt x="31955" y="358652"/>
                </a:lnTo>
                <a:lnTo>
                  <a:pt x="48369" y="318309"/>
                </a:lnTo>
                <a:lnTo>
                  <a:pt x="68204" y="279045"/>
                </a:lnTo>
                <a:lnTo>
                  <a:pt x="91483" y="241061"/>
                </a:lnTo>
                <a:lnTo>
                  <a:pt x="118231" y="204557"/>
                </a:lnTo>
                <a:close/>
              </a:path>
            </a:pathLst>
          </a:custGeom>
          <a:ln w="7353">
            <a:solidFill>
              <a:srgbClr val="C7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56" y="1181113"/>
            <a:ext cx="855980" cy="850900"/>
          </a:xfrm>
          <a:custGeom>
            <a:avLst/>
            <a:gdLst/>
            <a:ahLst/>
            <a:cxnLst/>
            <a:rect l="l" t="t" r="r" b="b"/>
            <a:pathLst>
              <a:path w="855980" h="850900">
                <a:moveTo>
                  <a:pt x="89845" y="155555"/>
                </a:moveTo>
                <a:lnTo>
                  <a:pt x="51683" y="212435"/>
                </a:lnTo>
                <a:lnTo>
                  <a:pt x="24092" y="273265"/>
                </a:lnTo>
                <a:lnTo>
                  <a:pt x="6916" y="336813"/>
                </a:lnTo>
                <a:lnTo>
                  <a:pt x="0" y="401845"/>
                </a:lnTo>
                <a:lnTo>
                  <a:pt x="340" y="434532"/>
                </a:lnTo>
                <a:lnTo>
                  <a:pt x="8522" y="499481"/>
                </a:lnTo>
                <a:lnTo>
                  <a:pt x="26576" y="562832"/>
                </a:lnTo>
                <a:lnTo>
                  <a:pt x="54346" y="623355"/>
                </a:lnTo>
                <a:lnTo>
                  <a:pt x="91676" y="679815"/>
                </a:lnTo>
                <a:lnTo>
                  <a:pt x="138411" y="730982"/>
                </a:lnTo>
                <a:lnTo>
                  <a:pt x="193844" y="775225"/>
                </a:lnTo>
                <a:lnTo>
                  <a:pt x="254098" y="809452"/>
                </a:lnTo>
                <a:lnTo>
                  <a:pt x="317431" y="833334"/>
                </a:lnTo>
                <a:lnTo>
                  <a:pt x="382604" y="846993"/>
                </a:lnTo>
                <a:lnTo>
                  <a:pt x="448383" y="850551"/>
                </a:lnTo>
                <a:lnTo>
                  <a:pt x="481113" y="848580"/>
                </a:lnTo>
                <a:lnTo>
                  <a:pt x="545480" y="837214"/>
                </a:lnTo>
                <a:lnTo>
                  <a:pt x="607362" y="816052"/>
                </a:lnTo>
                <a:lnTo>
                  <a:pt x="665521" y="785214"/>
                </a:lnTo>
                <a:lnTo>
                  <a:pt x="718721" y="744823"/>
                </a:lnTo>
                <a:lnTo>
                  <a:pt x="765726" y="695000"/>
                </a:lnTo>
                <a:lnTo>
                  <a:pt x="803884" y="638117"/>
                </a:lnTo>
                <a:lnTo>
                  <a:pt x="831473" y="577284"/>
                </a:lnTo>
                <a:lnTo>
                  <a:pt x="848646" y="513735"/>
                </a:lnTo>
                <a:lnTo>
                  <a:pt x="855561" y="448702"/>
                </a:lnTo>
                <a:lnTo>
                  <a:pt x="855220" y="416014"/>
                </a:lnTo>
                <a:lnTo>
                  <a:pt x="847036" y="351065"/>
                </a:lnTo>
                <a:lnTo>
                  <a:pt x="828982" y="287715"/>
                </a:lnTo>
                <a:lnTo>
                  <a:pt x="801212" y="227194"/>
                </a:lnTo>
                <a:lnTo>
                  <a:pt x="763882" y="170735"/>
                </a:lnTo>
                <a:lnTo>
                  <a:pt x="717147" y="119571"/>
                </a:lnTo>
                <a:lnTo>
                  <a:pt x="661714" y="75328"/>
                </a:lnTo>
                <a:lnTo>
                  <a:pt x="601460" y="41099"/>
                </a:lnTo>
                <a:lnTo>
                  <a:pt x="538129" y="17216"/>
                </a:lnTo>
                <a:lnTo>
                  <a:pt x="472957" y="3557"/>
                </a:lnTo>
                <a:lnTo>
                  <a:pt x="407180" y="0"/>
                </a:lnTo>
                <a:lnTo>
                  <a:pt x="374452" y="1971"/>
                </a:lnTo>
                <a:lnTo>
                  <a:pt x="310086" y="13337"/>
                </a:lnTo>
                <a:lnTo>
                  <a:pt x="248206" y="34501"/>
                </a:lnTo>
                <a:lnTo>
                  <a:pt x="190048" y="65340"/>
                </a:lnTo>
                <a:lnTo>
                  <a:pt x="136849" y="105732"/>
                </a:lnTo>
                <a:lnTo>
                  <a:pt x="89845" y="155555"/>
                </a:lnTo>
                <a:close/>
              </a:path>
            </a:pathLst>
          </a:custGeom>
          <a:ln w="7353">
            <a:solidFill>
              <a:srgbClr val="C7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7996"/>
                </a:moveTo>
                <a:lnTo>
                  <a:pt x="8055861" y="6857996"/>
                </a:lnTo>
                <a:lnTo>
                  <a:pt x="8055861" y="0"/>
                </a:lnTo>
                <a:lnTo>
                  <a:pt x="0" y="0"/>
                </a:lnTo>
                <a:lnTo>
                  <a:pt x="0" y="685799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12873" y="0"/>
            <a:ext cx="2540" cy="6858000"/>
          </a:xfrm>
          <a:custGeom>
            <a:avLst/>
            <a:gdLst/>
            <a:ahLst/>
            <a:cxnLst/>
            <a:rect l="l" t="t" r="r" b="b"/>
            <a:pathLst>
              <a:path w="2540" h="6858000">
                <a:moveTo>
                  <a:pt x="0" y="6857996"/>
                </a:moveTo>
                <a:lnTo>
                  <a:pt x="2110" y="6857996"/>
                </a:lnTo>
                <a:lnTo>
                  <a:pt x="2110" y="0"/>
                </a:lnTo>
                <a:lnTo>
                  <a:pt x="0" y="0"/>
                </a:lnTo>
                <a:lnTo>
                  <a:pt x="0" y="685799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35736" y="0"/>
            <a:ext cx="155447" cy="68579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54"/>
                </a:moveTo>
                <a:lnTo>
                  <a:pt x="73152" y="54"/>
                </a:lnTo>
                <a:lnTo>
                  <a:pt x="73152" y="6858050"/>
                </a:lnTo>
                <a:lnTo>
                  <a:pt x="0" y="6858050"/>
                </a:lnTo>
                <a:lnTo>
                  <a:pt x="0" y="5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413" y="331923"/>
            <a:ext cx="7615173" cy="108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7231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1410" y="1558512"/>
            <a:ext cx="7901178" cy="4545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rgbClr val="8DC7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f886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rs.gov/help/ita/am-i-eligible-to-claim-an-education-credi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rs.gov/businesses/international-businesses/united-states-income-tax-treaties-a-to-z" TargetMode="External"/><Relationship Id="rId4" Type="http://schemas.openxmlformats.org/officeDocument/2006/relationships/hyperlink" Target="http://www.irs.gov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rs.gov/pub/irs-pdf/f1040nr.pdf" TargetMode="External"/><Relationship Id="rId4" Type="http://schemas.openxmlformats.org/officeDocument/2006/relationships/hyperlink" Target="https://www.irs.gov/pub/irs-pdf/f104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s.gov/pub/irs-pdf/i1040nr.pd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irs.gov/pub/irs-pdf/i1040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tb.ca.gov/individuals/efile/allsoftware.shtml?WT.mc_id=HP_Online_AllFilingOptions&amp;amp;WT.svl=HEf2" TargetMode="External"/><Relationship Id="rId5" Type="http://schemas.openxmlformats.org/officeDocument/2006/relationships/hyperlink" Target="https://controller.ucsf.edu/how-to-guides/payroll/using-glacier-non-resident-alien-tax-compliance" TargetMode="External"/><Relationship Id="rId4" Type="http://schemas.openxmlformats.org/officeDocument/2006/relationships/hyperlink" Target="http://www.irs.gov/Filing" TargetMode="External"/><Relationship Id="rId9" Type="http://schemas.openxmlformats.org/officeDocument/2006/relationships/hyperlink" Target="https://www.irs.gov/pub/irs-pdf/f1040es.pdf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s.gov/pub/irs-pdf/p970.pdf" TargetMode="External"/><Relationship Id="rId13" Type="http://schemas.openxmlformats.org/officeDocument/2006/relationships/hyperlink" Target="https://www.irs.gov/identity-theft-central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irs.gov/pub/irs-pdf/p901.pdf" TargetMode="External"/><Relationship Id="rId12" Type="http://schemas.openxmlformats.org/officeDocument/2006/relationships/hyperlink" Target="http://www.irs.gov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s.gov/pub/irs-pdf/p519.pdf" TargetMode="External"/><Relationship Id="rId11" Type="http://schemas.openxmlformats.org/officeDocument/2006/relationships/hyperlink" Target="http://www.irs.gov/individuals/index.html?navmenu=menu1" TargetMode="External"/><Relationship Id="rId5" Type="http://schemas.openxmlformats.org/officeDocument/2006/relationships/hyperlink" Target="http://www.irs.gov/pub/irs-pdf/p515.pdf" TargetMode="External"/><Relationship Id="rId10" Type="http://schemas.openxmlformats.org/officeDocument/2006/relationships/hyperlink" Target="http://www.irs.gov/uac/Taxpayer-Advocate-Service-6" TargetMode="External"/><Relationship Id="rId4" Type="http://schemas.openxmlformats.org/officeDocument/2006/relationships/hyperlink" Target="https://www.irs.gov/pub/irs-pdf/p5307.pdf" TargetMode="External"/><Relationship Id="rId9" Type="http://schemas.openxmlformats.org/officeDocument/2006/relationships/hyperlink" Target="https://www.irs.gov/businesses/international-businesses/united-states-income-tax-treaties-a-to-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tb.ca.gov/forms/2021/2021-1031-publication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tb.ca.gov/forms/2021/2021-540nr.pdf" TargetMode="External"/><Relationship Id="rId4" Type="http://schemas.openxmlformats.org/officeDocument/2006/relationships/hyperlink" Target="https://www.ftb.ca.gov/forms/2021/2021-540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tb.ca.gov/file/personal/index.html?WT.mc_id=akPIT1" TargetMode="External"/><Relationship Id="rId5" Type="http://schemas.openxmlformats.org/officeDocument/2006/relationships/hyperlink" Target="https://www.ftb.ca.gov/forms/search/" TargetMode="External"/><Relationship Id="rId4" Type="http://schemas.openxmlformats.org/officeDocument/2006/relationships/hyperlink" Target="https://www.ftb.ca.gov/forms/2021/2021-1031-publication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tb.ca.gov/forms/2019/2019-540nr.pdf" TargetMode="External"/><Relationship Id="rId5" Type="http://schemas.openxmlformats.org/officeDocument/2006/relationships/hyperlink" Target="https://www.ftb.ca.gov/forms/search/" TargetMode="External"/><Relationship Id="rId4" Type="http://schemas.openxmlformats.org/officeDocument/2006/relationships/hyperlink" Target="https://www.ftb.ca.gov/file/ways-to-file/online/index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op.edu/financial-accounting/units/payroll-coordination-and-tax-services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433" y="1414311"/>
            <a:ext cx="210210" cy="208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1433" y="1414311"/>
            <a:ext cx="210820" cy="208915"/>
          </a:xfrm>
          <a:custGeom>
            <a:avLst/>
            <a:gdLst/>
            <a:ahLst/>
            <a:cxnLst/>
            <a:rect l="l" t="t" r="r" b="b"/>
            <a:pathLst>
              <a:path w="210819" h="208915">
                <a:moveTo>
                  <a:pt x="0" y="104645"/>
                </a:moveTo>
                <a:lnTo>
                  <a:pt x="8663" y="62779"/>
                </a:lnTo>
                <a:lnTo>
                  <a:pt x="32227" y="28886"/>
                </a:lnTo>
                <a:lnTo>
                  <a:pt x="67051" y="6605"/>
                </a:lnTo>
                <a:lnTo>
                  <a:pt x="94725" y="0"/>
                </a:lnTo>
                <a:lnTo>
                  <a:pt x="110955" y="795"/>
                </a:lnTo>
                <a:lnTo>
                  <a:pt x="153753" y="13276"/>
                </a:lnTo>
                <a:lnTo>
                  <a:pt x="185985" y="38442"/>
                </a:lnTo>
                <a:lnTo>
                  <a:pt x="205437" y="73133"/>
                </a:lnTo>
                <a:lnTo>
                  <a:pt x="210210" y="99989"/>
                </a:lnTo>
                <a:lnTo>
                  <a:pt x="209270" y="115356"/>
                </a:lnTo>
                <a:lnTo>
                  <a:pt x="195873" y="156433"/>
                </a:lnTo>
                <a:lnTo>
                  <a:pt x="169264" y="187666"/>
                </a:lnTo>
                <a:lnTo>
                  <a:pt x="132856" y="206093"/>
                </a:lnTo>
                <a:lnTo>
                  <a:pt x="119132" y="208878"/>
                </a:lnTo>
                <a:lnTo>
                  <a:pt x="102408" y="208204"/>
                </a:lnTo>
                <a:lnTo>
                  <a:pt x="58605" y="196350"/>
                </a:lnTo>
                <a:lnTo>
                  <a:pt x="25760" y="172099"/>
                </a:lnTo>
                <a:lnTo>
                  <a:pt x="5681" y="138476"/>
                </a:lnTo>
                <a:lnTo>
                  <a:pt x="0" y="104645"/>
                </a:lnTo>
                <a:close/>
              </a:path>
            </a:pathLst>
          </a:custGeom>
          <a:ln w="3175">
            <a:solidFill>
              <a:srgbClr val="308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175" y="1346047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0" y="30971"/>
                </a:moveTo>
                <a:lnTo>
                  <a:pt x="3141" y="17124"/>
                </a:lnTo>
                <a:lnTo>
                  <a:pt x="11595" y="6315"/>
                </a:lnTo>
                <a:lnTo>
                  <a:pt x="23908" y="0"/>
                </a:lnTo>
                <a:lnTo>
                  <a:pt x="40715" y="1820"/>
                </a:lnTo>
                <a:lnTo>
                  <a:pt x="53164" y="8095"/>
                </a:lnTo>
                <a:lnTo>
                  <a:pt x="61006" y="17771"/>
                </a:lnTo>
                <a:lnTo>
                  <a:pt x="63986" y="29797"/>
                </a:lnTo>
                <a:lnTo>
                  <a:pt x="60969" y="44139"/>
                </a:lnTo>
                <a:lnTo>
                  <a:pt x="52800" y="55192"/>
                </a:lnTo>
                <a:lnTo>
                  <a:pt x="40858" y="61729"/>
                </a:lnTo>
                <a:lnTo>
                  <a:pt x="23826" y="60086"/>
                </a:lnTo>
                <a:lnTo>
                  <a:pt x="11229" y="54041"/>
                </a:lnTo>
                <a:lnTo>
                  <a:pt x="3246" y="44619"/>
                </a:lnTo>
                <a:lnTo>
                  <a:pt x="54" y="32849"/>
                </a:lnTo>
                <a:lnTo>
                  <a:pt x="0" y="30971"/>
                </a:lnTo>
                <a:close/>
              </a:path>
            </a:pathLst>
          </a:custGeom>
          <a:ln w="12700">
            <a:solidFill>
              <a:srgbClr val="307F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3718" y="1769364"/>
            <a:ext cx="979931" cy="1359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14642" y="665876"/>
            <a:ext cx="7282180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800" spc="-53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x</a:t>
            </a:r>
            <a:r>
              <a:rPr sz="4800" spc="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ss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ue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4800" spc="-23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Ass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ci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ate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4800" spc="2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wi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h R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eport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g</a:t>
            </a:r>
            <a:r>
              <a:rPr sz="4800" spc="5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Fe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ll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ws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h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ps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4800" y="2186524"/>
            <a:ext cx="4084829" cy="3620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5" dirty="0">
                <a:latin typeface="Arial"/>
                <a:cs typeface="Arial"/>
              </a:rPr>
              <a:t>David Won</a:t>
            </a:r>
            <a:endParaRPr lang="en-US" sz="2000" dirty="0">
              <a:latin typeface="Arial"/>
              <a:cs typeface="Arial"/>
            </a:endParaRPr>
          </a:p>
          <a:p>
            <a:pPr marL="12700" marR="5080">
              <a:lnSpc>
                <a:spcPct val="125699"/>
              </a:lnSpc>
              <a:spcBef>
                <a:spcPts val="10"/>
              </a:spcBef>
            </a:pPr>
            <a:r>
              <a:rPr lang="en-US" sz="1400" spc="-165" dirty="0">
                <a:latin typeface="Arial"/>
                <a:cs typeface="Arial"/>
              </a:rPr>
              <a:t>T</a:t>
            </a:r>
            <a:r>
              <a:rPr lang="en-US" sz="1400" spc="-5" dirty="0">
                <a:latin typeface="Arial"/>
                <a:cs typeface="Arial"/>
              </a:rPr>
              <a:t>a</a:t>
            </a:r>
            <a:r>
              <a:rPr lang="en-US" sz="1400" dirty="0">
                <a:latin typeface="Arial"/>
                <a:cs typeface="Arial"/>
              </a:rPr>
              <a:t>x</a:t>
            </a:r>
            <a:r>
              <a:rPr lang="en-US" sz="1400" spc="-15" dirty="0">
                <a:latin typeface="Arial"/>
                <a:cs typeface="Arial"/>
              </a:rPr>
              <a:t> Compliance </a:t>
            </a:r>
            <a:r>
              <a:rPr lang="en-US" sz="1400" spc="-10" dirty="0">
                <a:latin typeface="Arial"/>
                <a:cs typeface="Arial"/>
              </a:rPr>
              <a:t>M</a:t>
            </a:r>
            <a:r>
              <a:rPr lang="en-US" sz="1400" spc="-5" dirty="0">
                <a:latin typeface="Arial"/>
                <a:cs typeface="Arial"/>
              </a:rPr>
              <a:t>anage</a:t>
            </a:r>
            <a:r>
              <a:rPr lang="en-US" sz="1400" dirty="0">
                <a:latin typeface="Arial"/>
                <a:cs typeface="Arial"/>
              </a:rPr>
              <a:t>r-</a:t>
            </a:r>
            <a:r>
              <a:rPr lang="en-US" sz="1400" spc="-10" dirty="0">
                <a:latin typeface="Arial"/>
                <a:cs typeface="Arial"/>
              </a:rPr>
              <a:t>U</a:t>
            </a:r>
            <a:r>
              <a:rPr lang="en-US" sz="1400" spc="-5" dirty="0">
                <a:latin typeface="Arial"/>
                <a:cs typeface="Arial"/>
              </a:rPr>
              <a:t>n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-20" dirty="0">
                <a:latin typeface="Arial"/>
                <a:cs typeface="Arial"/>
              </a:rPr>
              <a:t>v</a:t>
            </a:r>
            <a:r>
              <a:rPr lang="en-US" sz="1400" dirty="0">
                <a:latin typeface="Arial"/>
                <a:cs typeface="Arial"/>
              </a:rPr>
              <a:t>er</a:t>
            </a:r>
            <a:r>
              <a:rPr lang="en-US" sz="1400" spc="5" dirty="0">
                <a:latin typeface="Arial"/>
                <a:cs typeface="Arial"/>
              </a:rPr>
              <a:t>s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-10" dirty="0">
                <a:latin typeface="Arial"/>
                <a:cs typeface="Arial"/>
              </a:rPr>
              <a:t>t</a:t>
            </a:r>
            <a:r>
              <a:rPr lang="en-US" sz="1400" dirty="0">
                <a:latin typeface="Arial"/>
                <a:cs typeface="Arial"/>
              </a:rPr>
              <a:t>y</a:t>
            </a:r>
            <a:r>
              <a:rPr lang="en-US" sz="1400" spc="-4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o</a:t>
            </a:r>
            <a:r>
              <a:rPr lang="en-US" sz="1400" dirty="0">
                <a:latin typeface="Arial"/>
                <a:cs typeface="Arial"/>
              </a:rPr>
              <a:t>f</a:t>
            </a:r>
            <a:r>
              <a:rPr lang="en-US" sz="1400" spc="-15" dirty="0">
                <a:latin typeface="Arial"/>
                <a:cs typeface="Arial"/>
              </a:rPr>
              <a:t> </a:t>
            </a:r>
            <a:r>
              <a:rPr lang="en-US" sz="1400" spc="-10" dirty="0">
                <a:latin typeface="Arial"/>
                <a:cs typeface="Arial"/>
              </a:rPr>
              <a:t>C</a:t>
            </a:r>
            <a:r>
              <a:rPr lang="en-US" sz="1400" spc="-5" dirty="0">
                <a:latin typeface="Arial"/>
                <a:cs typeface="Arial"/>
              </a:rPr>
              <a:t>a</a:t>
            </a:r>
            <a:r>
              <a:rPr lang="en-US" sz="1400" dirty="0">
                <a:latin typeface="Arial"/>
                <a:cs typeface="Arial"/>
              </a:rPr>
              <a:t>li</a:t>
            </a:r>
            <a:r>
              <a:rPr lang="en-US" sz="1400" spc="5" dirty="0">
                <a:latin typeface="Arial"/>
                <a:cs typeface="Arial"/>
              </a:rPr>
              <a:t>f</a:t>
            </a:r>
            <a:r>
              <a:rPr lang="en-US" sz="1400" dirty="0">
                <a:latin typeface="Arial"/>
                <a:cs typeface="Arial"/>
              </a:rPr>
              <a:t>ornia </a:t>
            </a:r>
            <a:r>
              <a:rPr lang="en-US" sz="1400" spc="-5" dirty="0">
                <a:latin typeface="Arial"/>
                <a:cs typeface="Arial"/>
              </a:rPr>
              <a:t>O</a:t>
            </a:r>
            <a:r>
              <a:rPr lang="en-US" sz="1400" spc="-20" dirty="0">
                <a:latin typeface="Arial"/>
                <a:cs typeface="Arial"/>
              </a:rPr>
              <a:t>f</a:t>
            </a:r>
            <a:r>
              <a:rPr lang="en-US" sz="1400" spc="5" dirty="0">
                <a:latin typeface="Arial"/>
                <a:cs typeface="Arial"/>
              </a:rPr>
              <a:t>f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5" dirty="0">
                <a:latin typeface="Arial"/>
                <a:cs typeface="Arial"/>
              </a:rPr>
              <a:t>c</a:t>
            </a:r>
            <a:r>
              <a:rPr lang="en-US" sz="1400" dirty="0">
                <a:latin typeface="Arial"/>
                <a:cs typeface="Arial"/>
              </a:rPr>
              <a:t>e</a:t>
            </a:r>
            <a:r>
              <a:rPr lang="en-US" sz="1400" spc="-45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o</a:t>
            </a:r>
            <a:r>
              <a:rPr lang="en-US" sz="1400" dirty="0">
                <a:latin typeface="Arial"/>
                <a:cs typeface="Arial"/>
              </a:rPr>
              <a:t>f</a:t>
            </a:r>
            <a:r>
              <a:rPr lang="en-US" sz="1400" spc="-15" dirty="0">
                <a:latin typeface="Arial"/>
                <a:cs typeface="Arial"/>
              </a:rPr>
              <a:t> </a:t>
            </a:r>
            <a:r>
              <a:rPr lang="en-US" sz="1400" spc="5" dirty="0">
                <a:latin typeface="Arial"/>
                <a:cs typeface="Arial"/>
              </a:rPr>
              <a:t>t</a:t>
            </a:r>
            <a:r>
              <a:rPr lang="en-US" sz="1400" spc="-5" dirty="0">
                <a:latin typeface="Arial"/>
                <a:cs typeface="Arial"/>
              </a:rPr>
              <a:t>h</a:t>
            </a:r>
            <a:r>
              <a:rPr lang="en-US" sz="1400" dirty="0">
                <a:latin typeface="Arial"/>
                <a:cs typeface="Arial"/>
              </a:rPr>
              <a:t>e</a:t>
            </a:r>
            <a:r>
              <a:rPr lang="en-US" sz="1400" spc="-2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P</a:t>
            </a:r>
            <a:r>
              <a:rPr lang="en-US" sz="1400" dirty="0">
                <a:latin typeface="Arial"/>
                <a:cs typeface="Arial"/>
              </a:rPr>
              <a:t>r</a:t>
            </a:r>
            <a:r>
              <a:rPr lang="en-US" sz="1400" spc="-5" dirty="0">
                <a:latin typeface="Arial"/>
                <a:cs typeface="Arial"/>
              </a:rPr>
              <a:t>e</a:t>
            </a:r>
            <a:r>
              <a:rPr lang="en-US" sz="1400" spc="5" dirty="0">
                <a:latin typeface="Arial"/>
                <a:cs typeface="Arial"/>
              </a:rPr>
              <a:t>s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-5" dirty="0">
                <a:latin typeface="Arial"/>
                <a:cs typeface="Arial"/>
              </a:rPr>
              <a:t>den</a:t>
            </a:r>
            <a:r>
              <a:rPr lang="en-US" sz="1400" spc="5" dirty="0">
                <a:latin typeface="Arial"/>
                <a:cs typeface="Arial"/>
              </a:rPr>
              <a:t>t</a:t>
            </a:r>
            <a:r>
              <a:rPr lang="en-US" sz="1400" spc="-15" dirty="0">
                <a:latin typeface="Arial"/>
                <a:cs typeface="Arial"/>
              </a:rPr>
              <a:t>-</a:t>
            </a:r>
            <a:r>
              <a:rPr lang="en-US" sz="1400" spc="-10" dirty="0">
                <a:latin typeface="Arial"/>
                <a:cs typeface="Arial"/>
              </a:rPr>
              <a:t>CF</a:t>
            </a:r>
            <a:r>
              <a:rPr lang="en-US" sz="1400" dirty="0">
                <a:latin typeface="Arial"/>
                <a:cs typeface="Arial"/>
              </a:rPr>
              <a:t>O</a:t>
            </a:r>
            <a:r>
              <a:rPr lang="en-US" sz="1400" spc="-30" dirty="0">
                <a:latin typeface="Arial"/>
                <a:cs typeface="Arial"/>
              </a:rPr>
              <a:t> </a:t>
            </a:r>
            <a:r>
              <a:rPr lang="en-US" sz="1400" spc="-10" dirty="0">
                <a:latin typeface="Arial"/>
                <a:cs typeface="Arial"/>
              </a:rPr>
              <a:t>D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-20" dirty="0">
                <a:latin typeface="Arial"/>
                <a:cs typeface="Arial"/>
              </a:rPr>
              <a:t>v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5" dirty="0">
                <a:latin typeface="Arial"/>
                <a:cs typeface="Arial"/>
              </a:rPr>
              <a:t>s</a:t>
            </a:r>
            <a:r>
              <a:rPr lang="en-US" sz="1400" dirty="0">
                <a:latin typeface="Arial"/>
                <a:cs typeface="Arial"/>
              </a:rPr>
              <a:t>ion</a:t>
            </a: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000" spc="-5" dirty="0">
                <a:latin typeface="Arial"/>
                <a:cs typeface="Arial"/>
              </a:rPr>
              <a:t>B</a:t>
            </a:r>
            <a:r>
              <a:rPr lang="en-US" sz="2000" dirty="0">
                <a:latin typeface="Arial"/>
                <a:cs typeface="Arial"/>
              </a:rPr>
              <a:t>en</a:t>
            </a:r>
            <a:r>
              <a:rPr lang="en-US" sz="2000" spc="-5" dirty="0">
                <a:latin typeface="Arial"/>
                <a:cs typeface="Arial"/>
              </a:rPr>
              <a:t>j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5" dirty="0">
                <a:latin typeface="Arial"/>
                <a:cs typeface="Arial"/>
              </a:rPr>
              <a:t>mi</a:t>
            </a: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spc="-220" dirty="0">
                <a:latin typeface="Arial"/>
                <a:cs typeface="Arial"/>
              </a:rPr>
              <a:t>T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ai</a:t>
            </a: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US" sz="1400" spc="-5" dirty="0">
                <a:latin typeface="Arial"/>
                <a:cs typeface="Arial"/>
              </a:rPr>
              <a:t>Sen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-5" dirty="0">
                <a:latin typeface="Arial"/>
                <a:cs typeface="Arial"/>
              </a:rPr>
              <a:t>o</a:t>
            </a:r>
            <a:r>
              <a:rPr lang="en-US" sz="1400" dirty="0">
                <a:latin typeface="Arial"/>
                <a:cs typeface="Arial"/>
              </a:rPr>
              <a:t>r</a:t>
            </a:r>
            <a:r>
              <a:rPr lang="en-US" sz="1400" spc="-45" dirty="0">
                <a:latin typeface="Arial"/>
                <a:cs typeface="Arial"/>
              </a:rPr>
              <a:t> </a:t>
            </a:r>
            <a:r>
              <a:rPr lang="en-US" sz="1400" spc="-165" dirty="0">
                <a:latin typeface="Arial"/>
                <a:cs typeface="Arial"/>
              </a:rPr>
              <a:t>T</a:t>
            </a:r>
            <a:r>
              <a:rPr lang="en-US" sz="1400" spc="-5" dirty="0">
                <a:latin typeface="Arial"/>
                <a:cs typeface="Arial"/>
              </a:rPr>
              <a:t>a</a:t>
            </a:r>
            <a:r>
              <a:rPr lang="en-US" sz="1400" dirty="0">
                <a:latin typeface="Arial"/>
                <a:cs typeface="Arial"/>
              </a:rPr>
              <a:t>x</a:t>
            </a:r>
            <a:r>
              <a:rPr lang="en-US" sz="1400" spc="-10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Ana</a:t>
            </a:r>
            <a:r>
              <a:rPr lang="en-US" sz="1400" dirty="0">
                <a:latin typeface="Arial"/>
                <a:cs typeface="Arial"/>
              </a:rPr>
              <a:t>l</a:t>
            </a:r>
            <a:r>
              <a:rPr lang="en-US" sz="1400" spc="-20" dirty="0">
                <a:latin typeface="Arial"/>
                <a:cs typeface="Arial"/>
              </a:rPr>
              <a:t>y</a:t>
            </a:r>
            <a:r>
              <a:rPr lang="en-US" sz="1400" spc="5" dirty="0">
                <a:latin typeface="Arial"/>
                <a:cs typeface="Arial"/>
              </a:rPr>
              <a:t>s</a:t>
            </a:r>
            <a:r>
              <a:rPr lang="en-US" sz="1400" dirty="0">
                <a:latin typeface="Arial"/>
                <a:cs typeface="Arial"/>
              </a:rPr>
              <a:t>t</a:t>
            </a: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000" spc="-5" dirty="0">
                <a:latin typeface="Arial"/>
                <a:cs typeface="Arial"/>
              </a:rPr>
              <a:t>Marcia Johnson</a:t>
            </a: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US" sz="1400" spc="-105" dirty="0" smtClean="0">
                <a:latin typeface="Arial"/>
                <a:cs typeface="Arial"/>
              </a:rPr>
              <a:t>Tax Analyst</a:t>
            </a: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000" spc="-5" dirty="0">
                <a:latin typeface="Arial"/>
                <a:cs typeface="Arial"/>
              </a:rPr>
              <a:t>Jennifer Lim</a:t>
            </a: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US" sz="1400" spc="-165" dirty="0">
                <a:latin typeface="Arial"/>
                <a:cs typeface="Arial"/>
              </a:rPr>
              <a:t>T</a:t>
            </a:r>
            <a:r>
              <a:rPr lang="en-US" sz="1400" spc="-5" dirty="0">
                <a:latin typeface="Arial"/>
                <a:cs typeface="Arial"/>
              </a:rPr>
              <a:t>a</a:t>
            </a:r>
            <a:r>
              <a:rPr lang="en-US" sz="1400" dirty="0">
                <a:latin typeface="Arial"/>
                <a:cs typeface="Arial"/>
              </a:rPr>
              <a:t>x</a:t>
            </a:r>
            <a:r>
              <a:rPr lang="en-US" sz="1400" spc="-10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Ana</a:t>
            </a:r>
            <a:r>
              <a:rPr lang="en-US" sz="1400" dirty="0">
                <a:latin typeface="Arial"/>
                <a:cs typeface="Arial"/>
              </a:rPr>
              <a:t>l</a:t>
            </a:r>
            <a:r>
              <a:rPr lang="en-US" sz="1400" spc="-20" dirty="0">
                <a:latin typeface="Arial"/>
                <a:cs typeface="Arial"/>
              </a:rPr>
              <a:t>y</a:t>
            </a:r>
            <a:r>
              <a:rPr lang="en-US" sz="1400" spc="5" dirty="0">
                <a:latin typeface="Arial"/>
                <a:cs typeface="Arial"/>
              </a:rPr>
              <a:t>s</a:t>
            </a:r>
            <a:r>
              <a:rPr lang="en-US" sz="1400" dirty="0">
                <a:latin typeface="Arial"/>
                <a:cs typeface="Arial"/>
              </a:rPr>
              <a:t>t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lang="en-US" dirty="0">
                <a:latin typeface="Arial"/>
                <a:cs typeface="Arial"/>
              </a:rPr>
              <a:t>March </a:t>
            </a:r>
            <a:r>
              <a:rPr lang="en-US" dirty="0" smtClean="0">
                <a:latin typeface="Arial"/>
                <a:cs typeface="Arial"/>
              </a:rPr>
              <a:t>09, </a:t>
            </a:r>
            <a:r>
              <a:rPr lang="en-US" dirty="0">
                <a:latin typeface="Arial"/>
                <a:cs typeface="Arial"/>
              </a:rPr>
              <a:t>2022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2925762"/>
            <a:ext cx="3932237" cy="3932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07" y="45958"/>
            <a:ext cx="7615173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Lifetime Learning Tax Credits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792" y="599956"/>
            <a:ext cx="7379588" cy="59708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 smtClean="0">
                <a:solidFill>
                  <a:schemeClr val="tx1"/>
                </a:solidFill>
              </a:rPr>
              <a:t>Only apply to students filing as U.S. Citizens and Resident immigrants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 smtClean="0">
                <a:solidFill>
                  <a:schemeClr val="tx1"/>
                </a:solidFill>
              </a:rPr>
              <a:t>Generally student </a:t>
            </a:r>
            <a:r>
              <a:rPr lang="en-US" sz="2400" u="none" dirty="0">
                <a:solidFill>
                  <a:schemeClr val="tx1"/>
                </a:solidFill>
              </a:rPr>
              <a:t>receives Form 1098-T, though it might not include all expenses like books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 smtClean="0">
                <a:solidFill>
                  <a:schemeClr val="tx1"/>
                </a:solidFill>
              </a:rPr>
              <a:t>Derived from the tax credit’s definition of “qualified </a:t>
            </a:r>
            <a:r>
              <a:rPr lang="en-US" sz="2400" u="none" dirty="0">
                <a:solidFill>
                  <a:schemeClr val="tx1"/>
                </a:solidFill>
              </a:rPr>
              <a:t>tuition and related expenses</a:t>
            </a:r>
            <a:r>
              <a:rPr lang="en-US" sz="2400" u="none" dirty="0" smtClean="0">
                <a:solidFill>
                  <a:schemeClr val="tx1"/>
                </a:solidFill>
              </a:rPr>
              <a:t>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u</a:t>
            </a:r>
            <a:r>
              <a:rPr lang="en-US" spc="-5" dirty="0">
                <a:latin typeface="Arial"/>
                <a:cs typeface="Arial"/>
              </a:rPr>
              <a:t>iti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pc="5" dirty="0" smtClean="0">
                <a:solidFill>
                  <a:srgbClr val="FF0000"/>
                </a:solidFill>
                <a:latin typeface="Arial"/>
                <a:cs typeface="Arial"/>
              </a:rPr>
              <a:t>equ</a:t>
            </a:r>
            <a:r>
              <a:rPr lang="en-US" spc="-5" dirty="0" smtClean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lang="en-US" spc="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f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en</a:t>
            </a:r>
            <a:r>
              <a:rPr lang="en-US" spc="-5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spc="-5" dirty="0">
                <a:latin typeface="Arial"/>
                <a:cs typeface="Arial"/>
              </a:rPr>
              <a:t>ll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5" dirty="0">
                <a:latin typeface="Arial"/>
                <a:cs typeface="Arial"/>
              </a:rPr>
              <a:t>en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or a</a:t>
            </a:r>
            <a:r>
              <a:rPr lang="en-US" spc="-5" dirty="0">
                <a:latin typeface="Arial"/>
                <a:cs typeface="Arial"/>
              </a:rPr>
              <a:t>tt</a:t>
            </a:r>
            <a:r>
              <a:rPr lang="en-US" spc="5" dirty="0">
                <a:latin typeface="Arial"/>
                <a:cs typeface="Arial"/>
              </a:rPr>
              <a:t>endanc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f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U</a:t>
            </a:r>
            <a:r>
              <a:rPr lang="en-US" spc="5" dirty="0" smtClean="0">
                <a:latin typeface="Arial"/>
                <a:cs typeface="Arial"/>
              </a:rPr>
              <a:t>n</a:t>
            </a:r>
            <a:r>
              <a:rPr lang="en-US" spc="-5" dirty="0" smtClean="0">
                <a:latin typeface="Arial"/>
                <a:cs typeface="Arial"/>
              </a:rPr>
              <a:t>i</a:t>
            </a:r>
            <a:r>
              <a:rPr lang="en-US" spc="5" dirty="0" smtClean="0">
                <a:latin typeface="Arial"/>
                <a:cs typeface="Arial"/>
              </a:rPr>
              <a:t>ve</a:t>
            </a:r>
            <a:r>
              <a:rPr lang="en-US" spc="-5" dirty="0" smtClean="0">
                <a:latin typeface="Arial"/>
                <a:cs typeface="Arial"/>
              </a:rPr>
              <a:t>r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spc="-5" dirty="0" smtClean="0">
                <a:latin typeface="Arial"/>
                <a:cs typeface="Arial"/>
              </a:rPr>
              <a:t>it</a:t>
            </a:r>
            <a:r>
              <a:rPr lang="en-US" dirty="0" smtClean="0">
                <a:latin typeface="Arial"/>
                <a:cs typeface="Arial"/>
              </a:rPr>
              <a:t>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spc="-5" dirty="0" smtClean="0">
                <a:latin typeface="Arial"/>
                <a:cs typeface="Arial"/>
              </a:rPr>
              <a:t>cademic fees</a:t>
            </a:r>
            <a:r>
              <a:rPr lang="en-US" spc="10" dirty="0" smtClean="0"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pc="5" dirty="0">
                <a:solidFill>
                  <a:srgbClr val="FF0000"/>
                </a:solidFill>
                <a:latin typeface="Arial"/>
                <a:cs typeface="Arial"/>
              </a:rPr>
              <a:t>equ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lang="en-US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f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en</a:t>
            </a:r>
            <a:r>
              <a:rPr lang="en-US" spc="-5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spc="-5" dirty="0">
                <a:latin typeface="Arial"/>
                <a:cs typeface="Arial"/>
              </a:rPr>
              <a:t>ll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5" dirty="0">
                <a:latin typeface="Arial"/>
                <a:cs typeface="Arial"/>
              </a:rPr>
              <a:t>en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or a</a:t>
            </a:r>
            <a:r>
              <a:rPr lang="en-US" spc="-5" dirty="0">
                <a:latin typeface="Arial"/>
                <a:cs typeface="Arial"/>
              </a:rPr>
              <a:t>tt</a:t>
            </a:r>
            <a:r>
              <a:rPr lang="en-US" spc="5" dirty="0">
                <a:latin typeface="Arial"/>
                <a:cs typeface="Arial"/>
              </a:rPr>
              <a:t>endanc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f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U</a:t>
            </a:r>
            <a:r>
              <a:rPr lang="en-US" spc="5" dirty="0" smtClean="0">
                <a:latin typeface="Arial"/>
                <a:cs typeface="Arial"/>
              </a:rPr>
              <a:t>n</a:t>
            </a:r>
            <a:r>
              <a:rPr lang="en-US" spc="-5" dirty="0" smtClean="0">
                <a:latin typeface="Arial"/>
                <a:cs typeface="Arial"/>
              </a:rPr>
              <a:t>i</a:t>
            </a:r>
            <a:r>
              <a:rPr lang="en-US" spc="5" dirty="0" smtClean="0">
                <a:latin typeface="Arial"/>
                <a:cs typeface="Arial"/>
              </a:rPr>
              <a:t>ve</a:t>
            </a:r>
            <a:r>
              <a:rPr lang="en-US" spc="-5" dirty="0" smtClean="0">
                <a:latin typeface="Arial"/>
                <a:cs typeface="Arial"/>
              </a:rPr>
              <a:t>r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spc="-5" dirty="0" smtClean="0">
                <a:latin typeface="Arial"/>
                <a:cs typeface="Arial"/>
              </a:rPr>
              <a:t>it</a:t>
            </a:r>
            <a:r>
              <a:rPr lang="en-US" dirty="0" smtClean="0">
                <a:latin typeface="Arial"/>
                <a:cs typeface="Arial"/>
              </a:rPr>
              <a:t>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5" dirty="0">
                <a:latin typeface="Arial"/>
                <a:cs typeface="Arial"/>
              </a:rPr>
              <a:t>books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supp</a:t>
            </a:r>
            <a:r>
              <a:rPr lang="en-US" spc="-5" dirty="0">
                <a:latin typeface="Arial"/>
                <a:cs typeface="Arial"/>
              </a:rPr>
              <a:t>li</a:t>
            </a:r>
            <a:r>
              <a:rPr lang="en-US" spc="5" dirty="0">
                <a:latin typeface="Arial"/>
                <a:cs typeface="Arial"/>
              </a:rPr>
              <a:t>es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an</a:t>
            </a:r>
            <a:r>
              <a:rPr lang="en-US" dirty="0">
                <a:latin typeface="Arial"/>
                <a:cs typeface="Arial"/>
              </a:rPr>
              <a:t>d </a:t>
            </a:r>
            <a:r>
              <a:rPr lang="en-US" spc="5" dirty="0">
                <a:latin typeface="Arial"/>
                <a:cs typeface="Arial"/>
              </a:rPr>
              <a:t>equ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spc="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5" dirty="0">
                <a:latin typeface="Arial"/>
                <a:cs typeface="Arial"/>
              </a:rPr>
              <a:t>en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pc="5" dirty="0">
                <a:solidFill>
                  <a:srgbClr val="FF0000"/>
                </a:solidFill>
                <a:latin typeface="Arial"/>
                <a:cs typeface="Arial"/>
              </a:rPr>
              <a:t>equ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lang="en-US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or </a:t>
            </a:r>
            <a:r>
              <a:rPr lang="en-US" spc="5" dirty="0">
                <a:latin typeface="Arial"/>
                <a:cs typeface="Arial"/>
              </a:rPr>
              <a:t>cou</a:t>
            </a:r>
            <a:r>
              <a:rPr lang="en-US" spc="-5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se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f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spc="5" dirty="0">
                <a:latin typeface="Arial"/>
                <a:cs typeface="Arial"/>
              </a:rPr>
              <a:t>ns</a:t>
            </a:r>
            <a:r>
              <a:rPr lang="en-US" spc="-5" dirty="0">
                <a:latin typeface="Arial"/>
                <a:cs typeface="Arial"/>
              </a:rPr>
              <a:t>tr</a:t>
            </a:r>
            <a:r>
              <a:rPr lang="en-US" spc="5" dirty="0">
                <a:latin typeface="Arial"/>
                <a:cs typeface="Arial"/>
              </a:rPr>
              <a:t>uc</a:t>
            </a:r>
            <a:r>
              <a:rPr lang="en-US" spc="-5" dirty="0">
                <a:latin typeface="Arial"/>
                <a:cs typeface="Arial"/>
              </a:rPr>
              <a:t>ti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</a:t>
            </a:r>
            <a:r>
              <a:rPr lang="en-US" spc="5" dirty="0">
                <a:latin typeface="Arial"/>
                <a:cs typeface="Arial"/>
              </a:rPr>
              <a:t>n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spc="5" dirty="0">
                <a:latin typeface="Arial"/>
                <a:cs typeface="Arial"/>
              </a:rPr>
              <a:t>ve</a:t>
            </a:r>
            <a:r>
              <a:rPr lang="en-US" spc="-5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spc="-5" dirty="0">
                <a:latin typeface="Arial"/>
                <a:cs typeface="Arial"/>
              </a:rPr>
              <a:t>it</a:t>
            </a:r>
            <a:r>
              <a:rPr lang="en-US" dirty="0">
                <a:latin typeface="Arial"/>
                <a:cs typeface="Arial"/>
              </a:rPr>
              <a:t>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b="1" dirty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nlike nontaxable scholarships/fellowships, nonacademic fees disallowed by I.R.C. Section 25A(f)(1)(C), such as </a:t>
            </a:r>
            <a:r>
              <a:rPr lang="en-US" b="1" dirty="0">
                <a:latin typeface="Arial"/>
                <a:cs typeface="Arial"/>
              </a:rPr>
              <a:t>student activity fees, athletic fees, insurance expenses, or other expenses unrelated to </a:t>
            </a:r>
            <a:r>
              <a:rPr lang="en-US" b="1" dirty="0" smtClean="0">
                <a:latin typeface="Arial"/>
                <a:cs typeface="Arial"/>
              </a:rPr>
              <a:t>a student's </a:t>
            </a:r>
            <a:r>
              <a:rPr lang="en-US" b="1" dirty="0">
                <a:latin typeface="Arial"/>
                <a:cs typeface="Arial"/>
              </a:rPr>
              <a:t>academic course of instruction, </a:t>
            </a:r>
            <a:r>
              <a:rPr lang="en-US" b="1" dirty="0" smtClean="0">
                <a:latin typeface="Arial"/>
                <a:cs typeface="Arial"/>
              </a:rPr>
              <a:t>even though they are required for enrollment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u="none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70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07" y="45958"/>
            <a:ext cx="7615173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Credit to Reduce Income Taxes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792" y="599956"/>
            <a:ext cx="7379588" cy="50783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 smtClean="0">
                <a:solidFill>
                  <a:schemeClr val="tx1"/>
                </a:solidFill>
              </a:rPr>
              <a:t>Taxpayer may use Lifetime Learning Credit (</a:t>
            </a:r>
            <a:r>
              <a:rPr lang="en-US" u="none" dirty="0" smtClean="0">
                <a:solidFill>
                  <a:schemeClr val="tx1"/>
                </a:solidFill>
                <a:hlinkClick r:id="rId3"/>
              </a:rPr>
              <a:t>Form 8863</a:t>
            </a:r>
            <a:r>
              <a:rPr lang="en-US" u="none" dirty="0" smtClean="0">
                <a:solidFill>
                  <a:schemeClr val="tx1"/>
                </a:solidFill>
              </a:rPr>
              <a:t>) to offset income taxes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 smtClean="0">
                <a:solidFill>
                  <a:schemeClr val="tx1"/>
                </a:solidFill>
              </a:rPr>
              <a:t>Must be U.S. citizen or resident immigrant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 smtClean="0">
                <a:solidFill>
                  <a:schemeClr val="tx1"/>
                </a:solidFill>
              </a:rPr>
              <a:t>Concept of Credit</a:t>
            </a:r>
            <a:endParaRPr lang="en-US" u="none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income taxes are calculated before the credit is applied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applies to federal income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begins phasing out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adjusted gross income (MAGI)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at least $80,000 for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return ($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160,000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joint return)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 no longer available when MAGI is at least $90,000 for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return ($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180,000 for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return) for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a maximum $2,000 (20% x $10,000 maximum “qualified tuition and related expenses”), depending on your tax circumstances.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 smtClean="0">
                <a:solidFill>
                  <a:schemeClr val="tx1"/>
                </a:solidFill>
                <a:hlinkClick r:id="rId4"/>
              </a:rPr>
              <a:t>IRS: Am I Eligible to Claim an Education Credit?</a:t>
            </a: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27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0788" rIns="0" bIns="0" rtlCol="0">
            <a:spAutoFit/>
          </a:bodyPr>
          <a:lstStyle/>
          <a:p>
            <a:pPr marL="2421255">
              <a:lnSpc>
                <a:spcPts val="4285"/>
              </a:lnSpc>
            </a:pPr>
            <a:r>
              <a:rPr spc="-5" dirty="0">
                <a:latin typeface="Arial"/>
                <a:cs typeface="Arial"/>
              </a:rPr>
              <a:t>FO</a:t>
            </a:r>
            <a:r>
              <a:rPr dirty="0">
                <a:latin typeface="Arial"/>
                <a:cs typeface="Arial"/>
              </a:rPr>
              <a:t>RM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1098-T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6644" y="1543716"/>
            <a:ext cx="7218680" cy="22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386715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5" dirty="0">
                <a:latin typeface="Arial"/>
                <a:cs typeface="Arial"/>
              </a:rPr>
              <a:t> 1098</a:t>
            </a:r>
            <a:r>
              <a:rPr sz="2400" dirty="0">
                <a:latin typeface="Arial"/>
                <a:cs typeface="Arial"/>
              </a:rPr>
              <a:t>-T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ui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ela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pen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5" dirty="0">
                <a:latin typeface="Arial"/>
                <a:cs typeface="Arial"/>
              </a:rPr>
              <a:t>hola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hip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ellow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hip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g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ini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Uni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hout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ega</a:t>
            </a:r>
            <a:r>
              <a:rPr sz="2400" dirty="0">
                <a:latin typeface="Arial"/>
                <a:cs typeface="Arial"/>
              </a:rPr>
              <a:t>rd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i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5" dirty="0">
                <a:latin typeface="Arial"/>
                <a:cs typeface="Arial"/>
              </a:rPr>
              <a:t>ibl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abili</a:t>
            </a:r>
            <a:r>
              <a:rPr sz="2400" dirty="0">
                <a:latin typeface="Arial"/>
                <a:cs typeface="Arial"/>
              </a:rPr>
              <a:t>ty</a:t>
            </a: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5" dirty="0">
                <a:latin typeface="Arial"/>
                <a:cs typeface="Arial"/>
              </a:rPr>
              <a:t> 1098</a:t>
            </a:r>
            <a:r>
              <a:rPr sz="2400" dirty="0">
                <a:latin typeface="Arial"/>
                <a:cs typeface="Arial"/>
              </a:rPr>
              <a:t>-T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gene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 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iden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immigrant</a:t>
            </a:r>
            <a:r>
              <a:rPr sz="2400" spc="-5" dirty="0" smtClean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990" rIns="0" bIns="0" rtlCol="0">
            <a:spAutoFit/>
          </a:bodyPr>
          <a:lstStyle/>
          <a:p>
            <a:pPr marL="76263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Exa</a:t>
            </a:r>
            <a:r>
              <a:rPr sz="4400" spc="-5" dirty="0">
                <a:latin typeface="Arial"/>
                <a:cs typeface="Arial"/>
              </a:rPr>
              <a:t>mp</a:t>
            </a:r>
            <a:r>
              <a:rPr sz="4400" dirty="0">
                <a:latin typeface="Arial"/>
                <a:cs typeface="Arial"/>
              </a:rPr>
              <a:t>le </a:t>
            </a:r>
            <a:r>
              <a:rPr sz="4400" spc="-5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f</a:t>
            </a:r>
            <a:r>
              <a:rPr sz="4400" spc="-5" dirty="0">
                <a:latin typeface="Arial"/>
                <a:cs typeface="Arial"/>
              </a:rPr>
              <a:t> Fo</a:t>
            </a:r>
            <a:r>
              <a:rPr sz="4400" dirty="0">
                <a:latin typeface="Arial"/>
                <a:cs typeface="Arial"/>
              </a:rPr>
              <a:t>rm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1098</a:t>
            </a:r>
            <a:r>
              <a:rPr sz="4400" spc="-10" dirty="0">
                <a:latin typeface="Arial"/>
                <a:cs typeface="Arial"/>
              </a:rPr>
              <a:t>-</a:t>
            </a:r>
            <a:r>
              <a:rPr sz="4400" dirty="0">
                <a:latin typeface="Arial"/>
                <a:cs typeface="Arial"/>
              </a:rPr>
              <a:t>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81200" y="4989512"/>
            <a:ext cx="537019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600" spc="-10" dirty="0" smtClean="0">
                <a:solidFill>
                  <a:srgbClr val="0070C0"/>
                </a:solidFill>
                <a:latin typeface="Arial"/>
                <a:cs typeface="Arial"/>
              </a:rPr>
              <a:t>Assume: 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Ad</a:t>
            </a:r>
            <a:r>
              <a:rPr sz="1600" dirty="0" smtClean="0">
                <a:solidFill>
                  <a:srgbClr val="0070C0"/>
                </a:solidFill>
                <a:latin typeface="Arial"/>
                <a:cs typeface="Arial"/>
              </a:rPr>
              <a:t>j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1600" spc="-5" dirty="0" smtClean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ted</a:t>
            </a:r>
            <a:r>
              <a:rPr sz="1600" spc="-1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qua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ed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edu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pen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es</a:t>
            </a:r>
            <a:r>
              <a:rPr sz="1600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lang="en-US" sz="1600" spc="15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n-US" sz="1600" spc="15" dirty="0" smtClean="0">
                <a:solidFill>
                  <a:srgbClr val="0070C0"/>
                </a:solidFill>
                <a:latin typeface="Arial"/>
                <a:cs typeface="Arial"/>
              </a:rPr>
              <a:t>(BOX 1) 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$25,000</a:t>
            </a:r>
            <a:r>
              <a:rPr sz="1600" spc="2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lang="en-US" sz="1600" spc="25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n-US" sz="1600" spc="5" dirty="0" smtClean="0">
                <a:solidFill>
                  <a:srgbClr val="0070C0"/>
                </a:solidFill>
                <a:latin typeface="Arial"/>
                <a:cs typeface="Arial"/>
              </a:rPr>
              <a:t>(BOX 5) 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$10,000 </a:t>
            </a:r>
            <a:endParaRPr lang="en-US" sz="1600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Ad</a:t>
            </a:r>
            <a:r>
              <a:rPr sz="1600" dirty="0" smtClean="0">
                <a:solidFill>
                  <a:srgbClr val="0070C0"/>
                </a:solidFill>
                <a:latin typeface="Arial"/>
                <a:cs typeface="Arial"/>
              </a:rPr>
              <a:t>j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1600" spc="-5" dirty="0" smtClean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ted</a:t>
            </a:r>
            <a:r>
              <a:rPr sz="1600" spc="-1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qua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ed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edu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pen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es</a:t>
            </a:r>
            <a:r>
              <a:rPr sz="1600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$15,000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9889" y="6083275"/>
            <a:ext cx="63195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epo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rt</a:t>
            </a:r>
            <a:r>
              <a:rPr sz="1400" spc="-2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“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Ad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u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d</a:t>
            </a:r>
            <a:r>
              <a:rPr sz="14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qua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li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d</a:t>
            </a:r>
            <a:r>
              <a:rPr sz="14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edu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1400" spc="-15" dirty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14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00B050"/>
                </a:solidFill>
                <a:latin typeface="Arial"/>
                <a:cs typeface="Arial"/>
              </a:rPr>
              <a:t>x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pen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”</a:t>
            </a:r>
            <a:r>
              <a:rPr sz="14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1400" spc="-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edu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ou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00B050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00B050"/>
                </a:solidFill>
                <a:latin typeface="Arial"/>
                <a:cs typeface="Arial"/>
              </a:rPr>
              <a:t>x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58" y="1295400"/>
            <a:ext cx="7827772" cy="3469757"/>
          </a:xfrm>
          <a:prstGeom prst="rect">
            <a:avLst/>
          </a:prstGeom>
        </p:spPr>
      </p:pic>
      <p:sp>
        <p:nvSpPr>
          <p:cNvPr id="10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0233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827" y="457200"/>
            <a:ext cx="7615173" cy="2215991"/>
          </a:xfrm>
        </p:spPr>
        <p:txBody>
          <a:bodyPr/>
          <a:lstStyle/>
          <a:p>
            <a:r>
              <a:rPr lang="en-US" dirty="0" smtClean="0"/>
              <a:t>Example: If a scholarship exceeds qualified education expenses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7901178" cy="5262979"/>
          </a:xfrm>
        </p:spPr>
        <p:txBody>
          <a:bodyPr/>
          <a:lstStyle/>
          <a:p>
            <a:r>
              <a:rPr lang="en-US" sz="2600" u="none" dirty="0" smtClean="0">
                <a:solidFill>
                  <a:schemeClr val="tx1"/>
                </a:solidFill>
              </a:rPr>
              <a:t>Assume the following:</a:t>
            </a:r>
          </a:p>
          <a:p>
            <a:endParaRPr lang="en-US" sz="2600" u="none" dirty="0">
              <a:solidFill>
                <a:schemeClr val="tx1"/>
              </a:solidFill>
            </a:endParaRPr>
          </a:p>
          <a:p>
            <a:r>
              <a:rPr lang="en-US" sz="2600" u="none" dirty="0" smtClean="0">
                <a:solidFill>
                  <a:schemeClr val="tx1"/>
                </a:solidFill>
              </a:rPr>
              <a:t>Scholarship/Fellowship grants = $30,000</a:t>
            </a:r>
          </a:p>
          <a:p>
            <a:r>
              <a:rPr lang="en-US" sz="2600" u="none" dirty="0" smtClean="0">
                <a:solidFill>
                  <a:schemeClr val="tx1"/>
                </a:solidFill>
              </a:rPr>
              <a:t>Qualified Tuition/Expenses = $26,000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</a:rPr>
              <a:t>$25,000 Tuition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</a:rPr>
              <a:t>$1,000 Nonacademic Enrollment Fees (Example: Student Health Insurance)</a:t>
            </a:r>
          </a:p>
          <a:p>
            <a:r>
              <a:rPr lang="en-US" sz="2600" u="none" dirty="0" smtClean="0">
                <a:solidFill>
                  <a:schemeClr val="tx1"/>
                </a:solidFill>
              </a:rPr>
              <a:t>Books/Required Course Materials = $500</a:t>
            </a:r>
          </a:p>
          <a:p>
            <a:endParaRPr lang="en-US" sz="2600" u="none" dirty="0">
              <a:solidFill>
                <a:schemeClr val="tx1"/>
              </a:solidFill>
            </a:endParaRPr>
          </a:p>
          <a:p>
            <a:r>
              <a:rPr lang="en-US" sz="2600" u="none" dirty="0" smtClean="0">
                <a:solidFill>
                  <a:schemeClr val="tx1"/>
                </a:solidFill>
              </a:rPr>
              <a:t>Question: How much is taxable nonqualified scholarship/fellowship?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7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3381375" y="6235898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219163"/>
                </a:moveTo>
                <a:lnTo>
                  <a:pt x="0" y="0"/>
                </a:lnTo>
              </a:path>
            </a:pathLst>
          </a:custGeom>
          <a:ln w="9525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6930" y="623588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199"/>
                </a:moveTo>
                <a:lnTo>
                  <a:pt x="44450" y="0"/>
                </a:lnTo>
                <a:lnTo>
                  <a:pt x="0" y="76199"/>
                </a:lnTo>
              </a:path>
            </a:pathLst>
          </a:custGeom>
          <a:ln w="9525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04667" y="3886201"/>
          <a:ext cx="6477000" cy="293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3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5 – Scholarships and Grants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5 – Scholarships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(1,000)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(subtract nonacademic fees first as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best tax strategy)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1 – Nonacademic Fees (use this first to determine</a:t>
                      </a:r>
                      <a:r>
                        <a:rPr lang="en-US" sz="1600" baseline="0" dirty="0" smtClean="0"/>
                        <a:t> qualified scholarship)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(25,000)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1</a:t>
                      </a:r>
                      <a:r>
                        <a:rPr lang="en-US" sz="1600" baseline="0" dirty="0" smtClean="0"/>
                        <a:t> - </a:t>
                      </a:r>
                      <a:r>
                        <a:rPr lang="en-US" sz="1600" dirty="0" smtClean="0"/>
                        <a:t>Qualified tuition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(500)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Required Books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551"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3,500 </a:t>
                      </a:r>
                      <a:r>
                        <a:rPr lang="en-US" sz="1600" b="1" u="none" dirty="0" smtClean="0">
                          <a:solidFill>
                            <a:srgbClr val="FF0000"/>
                          </a:solidFill>
                        </a:rPr>
                        <a:t>(taxable income because scholarships exceed expenses)</a:t>
                      </a:r>
                      <a:endParaRPr lang="en-US" sz="16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Nonqualified scholarship and fellowship payment amount</a:t>
                      </a:r>
                      <a:endParaRPr lang="en-US" sz="16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9450" y="152400"/>
            <a:ext cx="716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Additional Example: Nonqualified scholarship and fellowship payment amount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83397"/>
            <a:ext cx="6400800" cy="2865635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095372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827" y="457200"/>
            <a:ext cx="7615173" cy="2215991"/>
          </a:xfrm>
        </p:spPr>
        <p:txBody>
          <a:bodyPr/>
          <a:lstStyle/>
          <a:p>
            <a:r>
              <a:rPr lang="en-US" dirty="0" smtClean="0"/>
              <a:t>Example: If scholarship is less than qualified education expenses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7901178" cy="5262979"/>
          </a:xfrm>
        </p:spPr>
        <p:txBody>
          <a:bodyPr/>
          <a:lstStyle/>
          <a:p>
            <a:r>
              <a:rPr lang="en-US" sz="2600" u="none" dirty="0" smtClean="0">
                <a:solidFill>
                  <a:schemeClr val="tx1"/>
                </a:solidFill>
              </a:rPr>
              <a:t>Assume the following:</a:t>
            </a:r>
          </a:p>
          <a:p>
            <a:endParaRPr lang="en-US" sz="2600" u="none" dirty="0">
              <a:solidFill>
                <a:schemeClr val="tx1"/>
              </a:solidFill>
            </a:endParaRPr>
          </a:p>
          <a:p>
            <a:r>
              <a:rPr lang="en-US" sz="2600" u="none" dirty="0" smtClean="0">
                <a:solidFill>
                  <a:schemeClr val="tx1"/>
                </a:solidFill>
              </a:rPr>
              <a:t>Scholarship/Fellowship grants = $20,000</a:t>
            </a:r>
          </a:p>
          <a:p>
            <a:r>
              <a:rPr lang="en-US" sz="2600" u="none" dirty="0" smtClean="0">
                <a:solidFill>
                  <a:schemeClr val="tx1"/>
                </a:solidFill>
              </a:rPr>
              <a:t>Qualified Tuition/Expenses = $29,000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</a:rPr>
              <a:t>$28,000 Tuition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</a:rPr>
              <a:t>$1,000 Nonacademic Enrollment Fees (Example: Student Health Insurance)</a:t>
            </a:r>
          </a:p>
          <a:p>
            <a:r>
              <a:rPr lang="en-US" sz="2600" u="none" dirty="0" smtClean="0">
                <a:solidFill>
                  <a:schemeClr val="tx1"/>
                </a:solidFill>
              </a:rPr>
              <a:t>Books/Required Course Materials = $500</a:t>
            </a:r>
          </a:p>
          <a:p>
            <a:endParaRPr lang="en-US" sz="2600" u="none" dirty="0">
              <a:solidFill>
                <a:schemeClr val="tx1"/>
              </a:solidFill>
            </a:endParaRPr>
          </a:p>
          <a:p>
            <a:r>
              <a:rPr lang="en-US" sz="2600" u="none" dirty="0" smtClean="0">
                <a:solidFill>
                  <a:schemeClr val="tx1"/>
                </a:solidFill>
              </a:rPr>
              <a:t>Question: How much out-of-pocket costs are available for the credit?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7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20030" y="3581400"/>
          <a:ext cx="7543800" cy="266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4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5 – Scholarships and Grants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60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(1,000)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(subtract nonacademic fees first as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best tax strategy)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1 – Nonacademic Fees (use this first to determine</a:t>
                      </a:r>
                      <a:r>
                        <a:rPr lang="en-US" sz="1600" baseline="0" dirty="0" smtClean="0"/>
                        <a:t> qualified scholarship)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(28,000)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1</a:t>
                      </a:r>
                      <a:r>
                        <a:rPr lang="en-US" sz="1600" baseline="0" dirty="0" smtClean="0"/>
                        <a:t> - </a:t>
                      </a:r>
                      <a:r>
                        <a:rPr lang="en-US" sz="1600" dirty="0" smtClean="0"/>
                        <a:t>Qualified tuition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(500)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Required Books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028"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9,500* </a:t>
                      </a:r>
                      <a:r>
                        <a:rPr lang="en-US" sz="1600" b="1" u="none" dirty="0" smtClean="0">
                          <a:solidFill>
                            <a:srgbClr val="FF0000"/>
                          </a:solidFill>
                        </a:rPr>
                        <a:t>(expenses</a:t>
                      </a:r>
                      <a:r>
                        <a:rPr lang="en-US" sz="1600" b="1" u="none" baseline="0" dirty="0" smtClean="0">
                          <a:solidFill>
                            <a:srgbClr val="FF0000"/>
                          </a:solidFill>
                        </a:rPr>
                        <a:t> exceed scholarship)</a:t>
                      </a:r>
                      <a:endParaRPr lang="en-US" sz="16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Adjusted Qualified Education Expenses for taxpayer to take credit*</a:t>
                      </a:r>
                      <a:endParaRPr lang="en-US" sz="16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9450" y="102632"/>
            <a:ext cx="71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Additional Example: Qualified education expenses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6210892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*Please remember the credit has a $2,000 limit, which can be further reduced depending on your income and qualified education expenses.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69" y="578951"/>
            <a:ext cx="6556131" cy="2895600"/>
          </a:xfrm>
          <a:prstGeom prst="rect">
            <a:avLst/>
          </a:prstGeom>
        </p:spPr>
      </p:pic>
      <p:sp>
        <p:nvSpPr>
          <p:cNvPr id="9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0724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637276" y="1374647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5642" y="600297"/>
            <a:ext cx="5394960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po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rt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g</a:t>
            </a:r>
            <a:r>
              <a:rPr sz="3200" b="1" spc="-4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onqu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 S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hol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200" b="1" spc="-3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p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ay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036" y="2224601"/>
            <a:ext cx="7287895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28270" indent="-283210">
              <a:lnSpc>
                <a:spcPct val="100000"/>
              </a:lnSpc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ni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0" dirty="0">
                <a:latin typeface="Arial"/>
                <a:cs typeface="Arial"/>
              </a:rPr>
              <a:t>ersity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not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required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report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pa</a:t>
            </a:r>
            <a:r>
              <a:rPr sz="2200" spc="-25" dirty="0">
                <a:latin typeface="Arial"/>
                <a:cs typeface="Arial"/>
              </a:rPr>
              <a:t>y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ents</a:t>
            </a:r>
            <a:r>
              <a:rPr sz="2200" spc="-10" dirty="0">
                <a:latin typeface="Arial"/>
                <a:cs typeface="Arial"/>
              </a:rPr>
              <a:t> 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2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ithhold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pa</a:t>
            </a:r>
            <a:r>
              <a:rPr sz="2200" spc="-25" dirty="0">
                <a:latin typeface="Arial"/>
                <a:cs typeface="Arial"/>
              </a:rPr>
              <a:t>y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ent</a:t>
            </a:r>
            <a:r>
              <a:rPr sz="2200" spc="-10" dirty="0">
                <a:latin typeface="Arial"/>
                <a:cs typeface="Arial"/>
              </a:rPr>
              <a:t>s.</a:t>
            </a:r>
            <a:endParaRPr sz="2200" dirty="0">
              <a:latin typeface="Arial"/>
              <a:cs typeface="Arial"/>
            </a:endParaRPr>
          </a:p>
          <a:p>
            <a:pPr marL="570230" marR="80645" lvl="1" indent="-23749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hho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 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onqua</a:t>
            </a:r>
            <a:r>
              <a:rPr sz="2000" spc="-5" dirty="0">
                <a:latin typeface="Arial"/>
                <a:cs typeface="Arial"/>
              </a:rPr>
              <a:t>lifi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ws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ade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en-US" sz="2000" u="heavy" dirty="0" smtClean="0">
                <a:latin typeface="Arial"/>
                <a:cs typeface="Arial"/>
              </a:rPr>
              <a:t>Non-immigrants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 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1042-S</a:t>
            </a:r>
          </a:p>
          <a:p>
            <a:pPr marL="295910" marR="5080" indent="-283210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25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raduate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2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tudent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lang="en-US" sz="2200" spc="-10" dirty="0" smtClean="0">
                <a:latin typeface="Arial"/>
                <a:cs typeface="Arial"/>
              </a:rPr>
              <a:t> </a:t>
            </a:r>
            <a:r>
              <a:rPr sz="2200" spc="-25" dirty="0" smtClean="0">
                <a:latin typeface="Arial"/>
                <a:cs typeface="Arial"/>
              </a:rPr>
              <a:t>w</a:t>
            </a:r>
            <a:r>
              <a:rPr sz="2200" spc="-15" dirty="0" smtClean="0">
                <a:latin typeface="Arial"/>
                <a:cs typeface="Arial"/>
              </a:rPr>
              <a:t>ho</a:t>
            </a:r>
            <a:r>
              <a:rPr sz="2200" dirty="0" smtClean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u="heavy" spc="-25" dirty="0">
                <a:latin typeface="Arial"/>
                <a:cs typeface="Arial"/>
              </a:rPr>
              <a:t>U</a:t>
            </a:r>
            <a:r>
              <a:rPr sz="2200" u="heavy" spc="-10" dirty="0">
                <a:latin typeface="Arial"/>
                <a:cs typeface="Arial"/>
              </a:rPr>
              <a:t>.</a:t>
            </a:r>
            <a:r>
              <a:rPr sz="2200" u="heavy" spc="-20" dirty="0">
                <a:latin typeface="Arial"/>
                <a:cs typeface="Arial"/>
              </a:rPr>
              <a:t>S</a:t>
            </a:r>
            <a:r>
              <a:rPr sz="2200" u="heavy" spc="-10" dirty="0">
                <a:latin typeface="Arial"/>
                <a:cs typeface="Arial"/>
              </a:rPr>
              <a:t>. c</a:t>
            </a:r>
            <a:r>
              <a:rPr sz="2200" u="heavy" spc="-5" dirty="0">
                <a:latin typeface="Arial"/>
                <a:cs typeface="Arial"/>
              </a:rPr>
              <a:t>i</a:t>
            </a:r>
            <a:r>
              <a:rPr sz="2200" u="heavy" spc="-10" dirty="0">
                <a:latin typeface="Arial"/>
                <a:cs typeface="Arial"/>
              </a:rPr>
              <a:t>tiz</a:t>
            </a:r>
            <a:r>
              <a:rPr sz="2200" u="heavy" spc="-15" dirty="0">
                <a:latin typeface="Arial"/>
                <a:cs typeface="Arial"/>
              </a:rPr>
              <a:t>ens</a:t>
            </a:r>
            <a:r>
              <a:rPr sz="2200" spc="-10" dirty="0">
                <a:latin typeface="Arial"/>
                <a:cs typeface="Arial"/>
              </a:rPr>
              <a:t> 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u="heavy" spc="-10" dirty="0">
                <a:latin typeface="Arial"/>
                <a:cs typeface="Arial"/>
              </a:rPr>
              <a:t>r</a:t>
            </a:r>
            <a:r>
              <a:rPr sz="2200" u="heavy" spc="-15" dirty="0">
                <a:latin typeface="Arial"/>
                <a:cs typeface="Arial"/>
              </a:rPr>
              <a:t>e</a:t>
            </a:r>
            <a:r>
              <a:rPr sz="2200" u="heavy" spc="-10" dirty="0">
                <a:latin typeface="Arial"/>
                <a:cs typeface="Arial"/>
              </a:rPr>
              <a:t>s</a:t>
            </a:r>
            <a:r>
              <a:rPr sz="2200" u="heavy" spc="-5" dirty="0">
                <a:latin typeface="Arial"/>
                <a:cs typeface="Arial"/>
              </a:rPr>
              <a:t>i</a:t>
            </a:r>
            <a:r>
              <a:rPr sz="2200" u="heavy" spc="-15" dirty="0">
                <a:latin typeface="Arial"/>
                <a:cs typeface="Arial"/>
              </a:rPr>
              <a:t>dent</a:t>
            </a:r>
            <a:r>
              <a:rPr sz="2200" u="heavy" dirty="0">
                <a:latin typeface="Arial"/>
                <a:cs typeface="Arial"/>
              </a:rPr>
              <a:t> </a:t>
            </a:r>
            <a:r>
              <a:rPr lang="en-US" sz="2200" u="heavy" spc="-10" dirty="0" smtClean="0">
                <a:latin typeface="Arial"/>
                <a:cs typeface="Arial"/>
              </a:rPr>
              <a:t>immigrant</a:t>
            </a:r>
            <a:r>
              <a:rPr sz="2200" u="heavy" spc="-15" dirty="0" smtClean="0">
                <a:latin typeface="Arial"/>
                <a:cs typeface="Arial"/>
              </a:rPr>
              <a:t>s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are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required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to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self-</a:t>
            </a:r>
            <a:r>
              <a:rPr sz="2200" b="1" spc="-15" dirty="0">
                <a:latin typeface="Arial"/>
                <a:cs typeface="Arial"/>
              </a:rPr>
              <a:t>repor</a:t>
            </a:r>
            <a:r>
              <a:rPr sz="2200" b="1" spc="-10" dirty="0">
                <a:latin typeface="Arial"/>
                <a:cs typeface="Arial"/>
              </a:rPr>
              <a:t>t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total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annual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alue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their fello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ships, including benefits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sel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es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their</a:t>
            </a:r>
            <a:r>
              <a:rPr sz="2200" spc="-15" dirty="0">
                <a:latin typeface="Arial"/>
                <a:cs typeface="Arial"/>
              </a:rPr>
              <a:t> dependent</a:t>
            </a:r>
            <a:r>
              <a:rPr sz="2200" spc="-10" dirty="0">
                <a:latin typeface="Arial"/>
                <a:cs typeface="Arial"/>
              </a:rPr>
              <a:t>s,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5" dirty="0">
                <a:latin typeface="Arial"/>
                <a:cs typeface="Arial"/>
              </a:rPr>
              <a:t>hen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prepare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their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alifornia inc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returns.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637276" y="1374647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5642" y="600297"/>
            <a:ext cx="539496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n-US" sz="3200" b="1" dirty="0">
                <a:solidFill>
                  <a:srgbClr val="572314"/>
                </a:solidFill>
                <a:latin typeface="Arial"/>
                <a:cs typeface="Arial"/>
              </a:rPr>
              <a:t>Qualified Tuition Reduction for Teaching Assistants and Research Assistants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04036" y="2224601"/>
            <a:ext cx="7287895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28270" indent="-283210">
              <a:lnSpc>
                <a:spcPct val="100000"/>
              </a:lnSpc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lang="en-US" sz="2200" spc="-15" dirty="0" smtClean="0">
                <a:latin typeface="Arial"/>
                <a:cs typeface="Arial"/>
              </a:rPr>
              <a:t>Generally, University employees who receive tuition reductions for graduate-level courses are subject to imputed taxable income on the reduced tuition.</a:t>
            </a:r>
            <a:endParaRPr sz="2000" dirty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lang="en-US" sz="2200" spc="-25" dirty="0" smtClean="0">
                <a:latin typeface="Arial"/>
                <a:cs typeface="Arial"/>
              </a:rPr>
              <a:t>However, </a:t>
            </a:r>
            <a:r>
              <a:rPr sz="2200" spc="-25" dirty="0" smtClean="0">
                <a:latin typeface="Arial"/>
                <a:cs typeface="Arial"/>
              </a:rPr>
              <a:t>G</a:t>
            </a:r>
            <a:r>
              <a:rPr sz="2200" spc="-15" dirty="0" smtClean="0">
                <a:latin typeface="Arial"/>
                <a:cs typeface="Arial"/>
              </a:rPr>
              <a:t>raduate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2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tudent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lang="en-US" sz="2200" spc="-10" dirty="0" smtClean="0">
                <a:latin typeface="Arial"/>
                <a:cs typeface="Arial"/>
              </a:rPr>
              <a:t> </a:t>
            </a:r>
            <a:r>
              <a:rPr sz="2200" spc="-25" dirty="0" smtClean="0">
                <a:latin typeface="Arial"/>
                <a:cs typeface="Arial"/>
              </a:rPr>
              <a:t>w</a:t>
            </a:r>
            <a:r>
              <a:rPr sz="2200" spc="-15" dirty="0" smtClean="0">
                <a:latin typeface="Arial"/>
                <a:cs typeface="Arial"/>
              </a:rPr>
              <a:t>ho</a:t>
            </a:r>
            <a:r>
              <a:rPr sz="2200" dirty="0" smtClean="0">
                <a:latin typeface="Arial"/>
                <a:cs typeface="Arial"/>
              </a:rPr>
              <a:t> </a:t>
            </a:r>
            <a:r>
              <a:rPr lang="en-US" sz="2200" spc="-15" dirty="0" smtClean="0">
                <a:latin typeface="Arial"/>
                <a:cs typeface="Arial"/>
              </a:rPr>
              <a:t>are employed by the University as teaching assistants or research assistants may receive tuition reduction for graduate level courses</a:t>
            </a:r>
            <a:r>
              <a:rPr sz="2200" spc="-10" dirty="0" smtClean="0">
                <a:latin typeface="Arial"/>
                <a:cs typeface="Arial"/>
              </a:rPr>
              <a:t>.</a:t>
            </a:r>
            <a:r>
              <a:rPr lang="en-US" sz="2200" spc="-10" dirty="0" smtClean="0">
                <a:latin typeface="Arial"/>
                <a:cs typeface="Arial"/>
              </a:rPr>
              <a:t> The reduced tuition is not subject to imputed taxable income because such tuition reduction meets the requirements to be “qualified tuition reduction” under I.R.C. Section 117(d)(5).</a:t>
            </a:r>
          </a:p>
          <a:p>
            <a:pPr marL="570230" marR="80645" lvl="1" indent="-23749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Please note that wages and salaries earned from services provided are still subject to federal and state income taxes.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03995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49952" y="376427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688" rIns="0" bIns="0" rtlCol="0">
            <a:spAutoFit/>
          </a:bodyPr>
          <a:lstStyle/>
          <a:p>
            <a:pPr marL="312039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ope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51636" y="1759223"/>
            <a:ext cx="7338695" cy="240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88290" indent="-283210">
              <a:lnSpc>
                <a:spcPct val="80000"/>
              </a:lnSpc>
              <a:buClr>
                <a:srgbClr val="3891A7"/>
              </a:buClr>
              <a:buSzPct val="79629"/>
              <a:buFont typeface="Wingdings 2"/>
              <a:buChar char=""/>
              <a:tabLst>
                <a:tab pos="296545" algn="l"/>
              </a:tabLst>
            </a:pPr>
            <a:r>
              <a:rPr sz="2700" spc="-10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h</a:t>
            </a:r>
            <a:r>
              <a:rPr sz="270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p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en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n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app</a:t>
            </a:r>
            <a:r>
              <a:rPr sz="2700" dirty="0">
                <a:latin typeface="Arial"/>
                <a:cs typeface="Arial"/>
              </a:rPr>
              <a:t>li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s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o</a:t>
            </a:r>
            <a:r>
              <a:rPr sz="2700" spc="-10" dirty="0">
                <a:latin typeface="Arial"/>
                <a:cs typeface="Arial"/>
              </a:rPr>
              <a:t> U</a:t>
            </a:r>
            <a:r>
              <a:rPr sz="2700" dirty="0">
                <a:latin typeface="Arial"/>
                <a:cs typeface="Arial"/>
              </a:rPr>
              <a:t>C </a:t>
            </a:r>
            <a:r>
              <a:rPr lang="en-US" sz="2700" dirty="0" smtClean="0">
                <a:latin typeface="Arial"/>
                <a:cs typeface="Arial"/>
              </a:rPr>
              <a:t>graduate </a:t>
            </a:r>
            <a:r>
              <a:rPr sz="2700" spc="5" dirty="0" smtClean="0">
                <a:latin typeface="Arial"/>
                <a:cs typeface="Arial"/>
              </a:rPr>
              <a:t>st</a:t>
            </a:r>
            <a:r>
              <a:rPr sz="2700" spc="-5" dirty="0" smtClean="0">
                <a:latin typeface="Arial"/>
                <a:cs typeface="Arial"/>
              </a:rPr>
              <a:t>uden</a:t>
            </a:r>
            <a:r>
              <a:rPr sz="2700" spc="5" dirty="0" smtClean="0">
                <a:latin typeface="Arial"/>
                <a:cs typeface="Arial"/>
              </a:rPr>
              <a:t>t</a:t>
            </a:r>
            <a:r>
              <a:rPr sz="2700" dirty="0" smtClean="0">
                <a:latin typeface="Arial"/>
                <a:cs typeface="Arial"/>
              </a:rPr>
              <a:t>s</a:t>
            </a:r>
            <a:endParaRPr sz="2700" dirty="0">
              <a:latin typeface="Arial"/>
              <a:cs typeface="Arial"/>
            </a:endParaRPr>
          </a:p>
          <a:p>
            <a:pPr marL="295910" marR="119380" indent="-283210">
              <a:lnSpc>
                <a:spcPts val="2590"/>
              </a:lnSpc>
              <a:spcBef>
                <a:spcPts val="580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6545" algn="l"/>
              </a:tabLst>
            </a:pPr>
            <a:r>
              <a:rPr sz="2700" spc="-10" dirty="0" smtClean="0">
                <a:latin typeface="Arial"/>
                <a:cs typeface="Arial"/>
              </a:rPr>
              <a:t>T</a:t>
            </a:r>
            <a:r>
              <a:rPr sz="2700" spc="-5" dirty="0" smtClean="0">
                <a:latin typeface="Arial"/>
                <a:cs typeface="Arial"/>
              </a:rPr>
              <a:t>h</a:t>
            </a:r>
            <a:r>
              <a:rPr sz="2700" dirty="0" smtClean="0">
                <a:latin typeface="Arial"/>
                <a:cs typeface="Arial"/>
              </a:rPr>
              <a:t>is </a:t>
            </a:r>
            <a:r>
              <a:rPr sz="270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no</a:t>
            </a:r>
            <a:r>
              <a:rPr sz="2700" dirty="0">
                <a:latin typeface="Arial"/>
                <a:cs typeface="Arial"/>
              </a:rPr>
              <a:t>t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n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ende</a:t>
            </a:r>
            <a:r>
              <a:rPr sz="2700" dirty="0">
                <a:latin typeface="Arial"/>
                <a:cs typeface="Arial"/>
              </a:rPr>
              <a:t>d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o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spc="5" dirty="0">
                <a:latin typeface="Arial"/>
                <a:cs typeface="Arial"/>
              </a:rPr>
              <a:t>v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d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x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ad</a:t>
            </a:r>
            <a:r>
              <a:rPr sz="2700" spc="5" dirty="0">
                <a:latin typeface="Arial"/>
                <a:cs typeface="Arial"/>
              </a:rPr>
              <a:t>v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;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it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is i</a:t>
            </a:r>
            <a:r>
              <a:rPr sz="2700" spc="-5" dirty="0">
                <a:latin typeface="Arial"/>
                <a:cs typeface="Arial"/>
              </a:rPr>
              <a:t>n</a:t>
            </a:r>
            <a:r>
              <a:rPr sz="2700" spc="5" dirty="0">
                <a:latin typeface="Arial"/>
                <a:cs typeface="Arial"/>
              </a:rPr>
              <a:t>f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10" dirty="0">
                <a:latin typeface="Arial"/>
                <a:cs typeface="Arial"/>
              </a:rPr>
              <a:t>m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ona</a:t>
            </a:r>
            <a:r>
              <a:rPr sz="2700" dirty="0">
                <a:latin typeface="Arial"/>
                <a:cs typeface="Arial"/>
              </a:rPr>
              <a:t>l</a:t>
            </a:r>
            <a:r>
              <a:rPr sz="2700" spc="-5" dirty="0">
                <a:latin typeface="Arial"/>
                <a:cs typeface="Arial"/>
              </a:rPr>
              <a:t> on</a:t>
            </a:r>
            <a:r>
              <a:rPr sz="2700" dirty="0">
                <a:latin typeface="Arial"/>
                <a:cs typeface="Arial"/>
              </a:rPr>
              <a:t>ly </a:t>
            </a:r>
            <a:r>
              <a:rPr sz="2700" spc="-5" dirty="0">
                <a:latin typeface="Arial"/>
                <a:cs typeface="Arial"/>
              </a:rPr>
              <a:t>an</a:t>
            </a:r>
            <a:r>
              <a:rPr sz="2700" dirty="0">
                <a:latin typeface="Arial"/>
                <a:cs typeface="Arial"/>
              </a:rPr>
              <a:t>d </a:t>
            </a:r>
            <a:r>
              <a:rPr sz="2700" spc="-5" dirty="0">
                <a:latin typeface="Arial"/>
                <a:cs typeface="Arial"/>
              </a:rPr>
              <a:t>po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n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o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pub</a:t>
            </a:r>
            <a:r>
              <a:rPr sz="2700" dirty="0">
                <a:latin typeface="Arial"/>
                <a:cs typeface="Arial"/>
              </a:rPr>
              <a:t>li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he</a:t>
            </a:r>
            <a:r>
              <a:rPr sz="2700" dirty="0">
                <a:latin typeface="Arial"/>
                <a:cs typeface="Arial"/>
              </a:rPr>
              <a:t>d r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ou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u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h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s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h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I</a:t>
            </a:r>
            <a:r>
              <a:rPr sz="2700" spc="-10" dirty="0">
                <a:latin typeface="Arial"/>
                <a:cs typeface="Arial"/>
              </a:rPr>
              <a:t>R</a:t>
            </a:r>
            <a:r>
              <a:rPr sz="2700" dirty="0">
                <a:latin typeface="Arial"/>
                <a:cs typeface="Arial"/>
              </a:rPr>
              <a:t>S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an</a:t>
            </a:r>
            <a:r>
              <a:rPr sz="2700" dirty="0">
                <a:latin typeface="Arial"/>
                <a:cs typeface="Arial"/>
              </a:rPr>
              <a:t>d </a:t>
            </a:r>
            <a:r>
              <a:rPr sz="2700" spc="-10" dirty="0">
                <a:latin typeface="Arial"/>
                <a:cs typeface="Arial"/>
              </a:rPr>
              <a:t>F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5" dirty="0">
                <a:latin typeface="Arial"/>
                <a:cs typeface="Arial"/>
              </a:rPr>
              <a:t>an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spc="-5" dirty="0">
                <a:latin typeface="Arial"/>
                <a:cs typeface="Arial"/>
              </a:rPr>
              <a:t>h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spc="-310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x </a:t>
            </a:r>
            <a:r>
              <a:rPr sz="2700" spc="-5" dirty="0">
                <a:latin typeface="Arial"/>
                <a:cs typeface="Arial"/>
              </a:rPr>
              <a:t>Boa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5" dirty="0">
                <a:latin typeface="Arial"/>
                <a:cs typeface="Arial"/>
              </a:rPr>
              <a:t>d</a:t>
            </a:r>
            <a:r>
              <a:rPr sz="2700" dirty="0">
                <a:latin typeface="Arial"/>
                <a:cs typeface="Arial"/>
              </a:rPr>
              <a:t>. </a:t>
            </a:r>
            <a:r>
              <a:rPr sz="2700" spc="-5" dirty="0">
                <a:latin typeface="Arial"/>
                <a:cs typeface="Arial"/>
              </a:rPr>
              <a:t>P</a:t>
            </a:r>
            <a:r>
              <a:rPr sz="2700" dirty="0">
                <a:latin typeface="Arial"/>
                <a:cs typeface="Arial"/>
              </a:rPr>
              <a:t>l</a:t>
            </a:r>
            <a:r>
              <a:rPr sz="2700" spc="-5" dirty="0">
                <a:latin typeface="Arial"/>
                <a:cs typeface="Arial"/>
              </a:rPr>
              <a:t>ea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spc="-5" dirty="0">
                <a:latin typeface="Arial"/>
                <a:cs typeface="Arial"/>
              </a:rPr>
              <a:t>on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u</a:t>
            </a:r>
            <a:r>
              <a:rPr sz="2700" dirty="0">
                <a:latin typeface="Arial"/>
                <a:cs typeface="Arial"/>
              </a:rPr>
              <a:t>lt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y</a:t>
            </a:r>
            <a:r>
              <a:rPr sz="2700" spc="-5" dirty="0">
                <a:latin typeface="Arial"/>
                <a:cs typeface="Arial"/>
              </a:rPr>
              <a:t>ou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pe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ona</a:t>
            </a:r>
            <a:r>
              <a:rPr sz="2700" dirty="0">
                <a:latin typeface="Arial"/>
                <a:cs typeface="Arial"/>
              </a:rPr>
              <a:t>l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x </a:t>
            </a:r>
            <a:r>
              <a:rPr sz="2700" spc="-5" dirty="0">
                <a:latin typeface="Arial"/>
                <a:cs typeface="Arial"/>
              </a:rPr>
              <a:t>ad</a:t>
            </a:r>
            <a:r>
              <a:rPr sz="2700" spc="5" dirty="0">
                <a:latin typeface="Arial"/>
                <a:cs typeface="Arial"/>
              </a:rPr>
              <a:t>v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f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mo</a:t>
            </a:r>
            <a:r>
              <a:rPr sz="2700" dirty="0">
                <a:latin typeface="Arial"/>
                <a:cs typeface="Arial"/>
              </a:rPr>
              <a:t>re i</a:t>
            </a:r>
            <a:r>
              <a:rPr sz="2700" spc="-5" dirty="0">
                <a:latin typeface="Arial"/>
                <a:cs typeface="Arial"/>
              </a:rPr>
              <a:t>n</a:t>
            </a:r>
            <a:r>
              <a:rPr sz="2700" spc="5" dirty="0">
                <a:latin typeface="Arial"/>
                <a:cs typeface="Arial"/>
              </a:rPr>
              <a:t>f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10" dirty="0">
                <a:latin typeface="Arial"/>
                <a:cs typeface="Arial"/>
              </a:rPr>
              <a:t>m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on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14188" y="8168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413" y="331923"/>
            <a:ext cx="7615173" cy="692263"/>
          </a:xfrm>
          <a:prstGeom prst="rect">
            <a:avLst/>
          </a:prstGeom>
        </p:spPr>
        <p:txBody>
          <a:bodyPr vert="horz" wrap="square" lIns="0" tIns="197888" rIns="0" bIns="0" rtlCol="0">
            <a:spAutoFit/>
          </a:bodyPr>
          <a:lstStyle/>
          <a:p>
            <a:pPr marL="3399154" marR="5080" indent="-2504440" algn="ctr">
              <a:lnSpc>
                <a:spcPct val="100000"/>
              </a:lnSpc>
            </a:pPr>
            <a:r>
              <a:rPr lang="en-US" sz="3200" dirty="0" smtClean="0">
                <a:latin typeface="Arial"/>
                <a:cs typeface="Arial"/>
              </a:rPr>
              <a:t>Immigration Terminology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662144"/>
            <a:ext cx="7183120" cy="4039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22885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dirty="0" smtClean="0">
                <a:latin typeface="Arial"/>
                <a:cs typeface="Arial"/>
              </a:rPr>
              <a:t>Currently the IRS still uses older terminology</a:t>
            </a:r>
          </a:p>
          <a:p>
            <a:pPr marL="295910" marR="222885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dirty="0" smtClean="0">
                <a:latin typeface="Arial"/>
                <a:cs typeface="Arial"/>
              </a:rPr>
              <a:t>Resident Immigrants</a:t>
            </a:r>
          </a:p>
          <a:p>
            <a:pPr marL="753110" marR="222885" lvl="1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dirty="0" smtClean="0">
                <a:latin typeface="Arial"/>
                <a:cs typeface="Arial"/>
              </a:rPr>
              <a:t>This is the term that will eventually replace the term “Resident Aliens”</a:t>
            </a:r>
          </a:p>
          <a:p>
            <a:pPr marL="295910" marR="222885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dirty="0" smtClean="0">
                <a:latin typeface="Arial"/>
                <a:cs typeface="Arial"/>
              </a:rPr>
              <a:t>Non-immigrants</a:t>
            </a:r>
          </a:p>
          <a:p>
            <a:pPr marL="753110" marR="222885" lvl="1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dirty="0" smtClean="0">
                <a:latin typeface="Arial"/>
                <a:cs typeface="Arial"/>
              </a:rPr>
              <a:t>This is the term that will eventually replace the term “Nonresident Aliens”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417052" y="710184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5350" y="423449"/>
            <a:ext cx="7039609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6715">
              <a:lnSpc>
                <a:spcPct val="100000"/>
              </a:lnSpc>
            </a:pP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In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om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spc="-3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onqu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 S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hol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3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200" b="1" spc="-4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Gr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543716"/>
            <a:ext cx="5077460" cy="2587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endParaRPr lang="en-US" sz="2400" spc="-5" dirty="0" smtClean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 smtClean="0">
                <a:latin typeface="Arial"/>
                <a:cs typeface="Arial"/>
              </a:rPr>
              <a:t>Fede</a:t>
            </a: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5" dirty="0" smtClean="0">
                <a:latin typeface="Arial"/>
                <a:cs typeface="Arial"/>
              </a:rPr>
              <a:t>a</a:t>
            </a:r>
            <a:r>
              <a:rPr sz="2400" dirty="0" smtClean="0">
                <a:latin typeface="Arial"/>
                <a:cs typeface="Arial"/>
              </a:rPr>
              <a:t>l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7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es</a:t>
            </a:r>
            <a:endParaRPr sz="24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585"/>
              </a:spcBef>
            </a:pPr>
            <a:r>
              <a:rPr sz="2800" spc="-1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require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pay?</a:t>
            </a:r>
            <a:endParaRPr sz="2800" dirty="0">
              <a:latin typeface="Arial"/>
              <a:cs typeface="Arial"/>
            </a:endParaRPr>
          </a:p>
          <a:p>
            <a:pPr marL="588645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solidFill>
                  <a:srgbClr val="FEB80A"/>
                </a:solidFill>
                <a:latin typeface="Wingdings"/>
                <a:cs typeface="Wingdings"/>
              </a:rPr>
              <a:t>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58864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EB80A"/>
                </a:solidFill>
                <a:latin typeface="Wingdings"/>
                <a:cs typeface="Wingdings"/>
              </a:rPr>
              <a:t>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iden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immigrant</a:t>
            </a:r>
            <a:r>
              <a:rPr sz="2400" spc="-5" dirty="0" smtClean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588645">
              <a:lnSpc>
                <a:spcPts val="2855"/>
              </a:lnSpc>
              <a:spcBef>
                <a:spcPts val="575"/>
              </a:spcBef>
            </a:pPr>
            <a:r>
              <a:rPr sz="2400" spc="-5" dirty="0" smtClean="0">
                <a:solidFill>
                  <a:srgbClr val="FEB80A"/>
                </a:solidFill>
                <a:latin typeface="Wingdings"/>
                <a:cs typeface="Wingdings"/>
              </a:rPr>
              <a:t></a:t>
            </a:r>
            <a:r>
              <a:rPr lang="en-US" sz="2400" spc="-5" dirty="0" smtClean="0">
                <a:latin typeface="Arial"/>
                <a:cs typeface="Arial"/>
              </a:rPr>
              <a:t>Non-immigrants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 depend</a:t>
            </a:r>
            <a:r>
              <a:rPr sz="2400" dirty="0">
                <a:latin typeface="Arial"/>
                <a:cs typeface="Arial"/>
              </a:rPr>
              <a:t>s)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512052" y="48158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2568" y="969263"/>
            <a:ext cx="66140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1933" y="669512"/>
            <a:ext cx="6618605" cy="147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3960">
              <a:lnSpc>
                <a:spcPts val="3840"/>
              </a:lnSpc>
            </a:pP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In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om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axes</a:t>
            </a:r>
            <a:endParaRPr sz="32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U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.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S.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3200" b="1" spc="5" dirty="0">
                <a:solidFill>
                  <a:srgbClr val="572314"/>
                </a:solidFill>
                <a:latin typeface="Arial"/>
                <a:cs typeface="Arial"/>
              </a:rPr>
              <a:t>z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3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id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5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lang="en-US" sz="3200" b="1" dirty="0" smtClean="0">
                <a:solidFill>
                  <a:srgbClr val="572314"/>
                </a:solidFill>
                <a:latin typeface="Arial"/>
                <a:cs typeface="Arial"/>
              </a:rPr>
              <a:t>mmigrant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6644" y="2064416"/>
            <a:ext cx="7083425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86055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Sub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egula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adua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 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s.</a:t>
            </a:r>
          </a:p>
          <a:p>
            <a:pPr marL="570230" marR="149860" indent="-238125">
              <a:lnSpc>
                <a:spcPct val="100000"/>
              </a:lnSpc>
              <a:spcBef>
                <a:spcPts val="600"/>
              </a:spcBef>
            </a:pPr>
            <a:r>
              <a:rPr sz="2400" spc="10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lude 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</a:t>
            </a:r>
            <a:r>
              <a:rPr sz="2400" dirty="0">
                <a:latin typeface="Arial"/>
                <a:cs typeface="Arial"/>
              </a:rPr>
              <a:t>th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-5" dirty="0">
                <a:latin typeface="Arial"/>
                <a:cs typeface="Arial"/>
              </a:rPr>
              <a:t>id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Uni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ed 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512052" y="48158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8671" y="969263"/>
            <a:ext cx="66140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53798" y="682212"/>
            <a:ext cx="423418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</a:pP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In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om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axes </a:t>
            </a:r>
            <a:r>
              <a:rPr lang="en-US" sz="3200" b="1" dirty="0" smtClean="0">
                <a:solidFill>
                  <a:srgbClr val="572314"/>
                </a:solidFill>
                <a:latin typeface="Arial"/>
                <a:cs typeface="Arial"/>
              </a:rPr>
              <a:t>Non-immigrants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6644" y="1924716"/>
            <a:ext cx="7214234" cy="34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81610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Nonquali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hola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hip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Fellow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hips a</a:t>
            </a:r>
            <a:r>
              <a:rPr sz="2400" dirty="0">
                <a:latin typeface="Arial"/>
                <a:cs typeface="Arial"/>
              </a:rPr>
              <a:t>re r</a:t>
            </a:r>
            <a:r>
              <a:rPr sz="2400" spc="-5" dirty="0">
                <a:latin typeface="Arial"/>
                <a:cs typeface="Arial"/>
              </a:rPr>
              <a:t>epo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I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Fo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rm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1042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-S</a:t>
            </a:r>
            <a:endParaRPr sz="2400" dirty="0">
              <a:latin typeface="Arial"/>
              <a:cs typeface="Arial"/>
            </a:endParaRPr>
          </a:p>
          <a:p>
            <a:pPr marL="295910" marR="1270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ene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s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hhol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30 pe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cen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Nonquali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hola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Fellow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ym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I.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1441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).</a:t>
            </a: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Non-immigrants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th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27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a,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s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hhol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4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cen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Nonquali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hola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Fellow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ym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ts </a:t>
            </a:r>
            <a:r>
              <a:rPr sz="2400" spc="-5" dirty="0">
                <a:latin typeface="Arial"/>
                <a:cs typeface="Arial"/>
              </a:rPr>
              <a:t>unde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1441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)-(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).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26223" y="222504"/>
            <a:ext cx="66140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1319" y="710184"/>
            <a:ext cx="66140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76199" y="331923"/>
            <a:ext cx="8455786" cy="1089660"/>
          </a:xfrm>
          <a:prstGeom prst="rect">
            <a:avLst/>
          </a:prstGeom>
        </p:spPr>
        <p:txBody>
          <a:bodyPr vert="horz" wrap="square" lIns="0" tIns="78826" rIns="0" bIns="0" rtlCol="0">
            <a:spAutoFit/>
          </a:bodyPr>
          <a:lstStyle/>
          <a:p>
            <a:pPr marL="2576830" marR="5080" indent="-262255" algn="l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om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axes </a:t>
            </a:r>
            <a:r>
              <a:rPr lang="en-US" sz="3200" dirty="0" smtClean="0">
                <a:latin typeface="Arial"/>
                <a:cs typeface="Arial"/>
              </a:rPr>
              <a:t>Non-immigrants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0236" y="2033174"/>
            <a:ext cx="6774180" cy="3801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7416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xc</a:t>
            </a:r>
            <a:r>
              <a:rPr sz="3200" spc="-10" dirty="0">
                <a:latin typeface="Arial"/>
                <a:cs typeface="Arial"/>
              </a:rPr>
              <a:t>ep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on</a:t>
            </a:r>
            <a:r>
              <a:rPr lang="en-US" sz="3200" dirty="0" smtClean="0">
                <a:latin typeface="Arial"/>
                <a:cs typeface="Arial"/>
              </a:rPr>
              <a:t>-</a:t>
            </a:r>
            <a:r>
              <a:rPr lang="en-US" sz="3200" spc="-5" dirty="0" smtClean="0">
                <a:latin typeface="Arial"/>
                <a:cs typeface="Arial"/>
              </a:rPr>
              <a:t>immigrant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</a:t>
            </a:r>
            <a:r>
              <a:rPr sz="3200" spc="-10" dirty="0">
                <a:latin typeface="Arial"/>
                <a:cs typeface="Arial"/>
              </a:rPr>
              <a:t>hho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 </a:t>
            </a:r>
            <a:r>
              <a:rPr sz="3200" spc="-10" dirty="0">
                <a:latin typeface="Arial"/>
                <a:cs typeface="Arial"/>
              </a:rPr>
              <a:t>La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 marL="780415" lvl="1" indent="-45720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Wingdings"/>
              <a:buChar char=""/>
              <a:tabLst>
                <a:tab pos="781050" algn="l"/>
              </a:tabLst>
            </a:pPr>
            <a:r>
              <a:rPr sz="2800" spc="-2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orei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ourc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sh</a:t>
            </a:r>
            <a:r>
              <a:rPr sz="2800" spc="-15" dirty="0">
                <a:latin typeface="Arial"/>
                <a:cs typeface="Arial"/>
              </a:rPr>
              <a:t>ip</a:t>
            </a:r>
            <a:endParaRPr sz="2800" dirty="0">
              <a:latin typeface="Arial"/>
              <a:cs typeface="Arial"/>
            </a:endParaRPr>
          </a:p>
          <a:p>
            <a:pPr marL="780415" marR="507365" lvl="1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781050" algn="l"/>
              </a:tabLst>
            </a:pPr>
            <a:r>
              <a:rPr sz="2800" spc="-10" dirty="0">
                <a:latin typeface="Arial"/>
                <a:cs typeface="Arial"/>
              </a:rPr>
              <a:t>Inco</a:t>
            </a:r>
            <a:r>
              <a:rPr sz="2800" spc="-30" dirty="0">
                <a:latin typeface="Arial"/>
                <a:cs typeface="Arial"/>
              </a:rPr>
              <a:t>m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ax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reati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t reduc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or eli</a:t>
            </a:r>
            <a:r>
              <a:rPr sz="2800" spc="-30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nate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hho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taxes*</a:t>
            </a:r>
            <a:endParaRPr sz="2800" dirty="0">
              <a:latin typeface="Arial"/>
              <a:cs typeface="Arial"/>
            </a:endParaRPr>
          </a:p>
          <a:p>
            <a:pPr marL="780415" marR="5080" lvl="1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781050" algn="l"/>
              </a:tabLst>
            </a:pPr>
            <a:r>
              <a:rPr sz="2800" spc="-3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rant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t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qua</a:t>
            </a:r>
            <a:r>
              <a:rPr sz="2800" spc="-10" dirty="0">
                <a:latin typeface="Arial"/>
                <a:cs typeface="Arial"/>
              </a:rPr>
              <a:t>lifi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scholarsh</a:t>
            </a:r>
            <a:r>
              <a:rPr sz="2800" spc="-15" dirty="0">
                <a:latin typeface="Arial"/>
                <a:cs typeface="Arial"/>
              </a:rPr>
              <a:t>ip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30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sh</a:t>
            </a:r>
            <a:r>
              <a:rPr sz="2800" spc="-15" dirty="0" smtClean="0">
                <a:latin typeface="Arial"/>
                <a:cs typeface="Arial"/>
              </a:rPr>
              <a:t>ip</a:t>
            </a:r>
            <a:r>
              <a:rPr lang="en-US" sz="2800" spc="15" dirty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no</a:t>
            </a:r>
            <a:r>
              <a:rPr sz="2800" spc="-10" dirty="0">
                <a:latin typeface="Arial"/>
                <a:cs typeface="Arial"/>
              </a:rPr>
              <a:t>t subject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tax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hho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6539" y="6149965"/>
            <a:ext cx="64344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*</a:t>
            </a:r>
            <a:r>
              <a:rPr sz="1000" spc="-10" dirty="0">
                <a:latin typeface="Arial"/>
                <a:cs typeface="Arial"/>
              </a:rPr>
              <a:t> F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f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ta</a:t>
            </a:r>
            <a:r>
              <a:rPr sz="1000" spc="-5" dirty="0">
                <a:latin typeface="Arial"/>
                <a:cs typeface="Arial"/>
              </a:rPr>
              <a:t>x</a:t>
            </a:r>
            <a:r>
              <a:rPr sz="1000" spc="-10" dirty="0">
                <a:latin typeface="Arial"/>
                <a:cs typeface="Arial"/>
              </a:rPr>
              <a:t> 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eat</a:t>
            </a:r>
            <a:r>
              <a:rPr sz="1000" spc="-15" dirty="0">
                <a:latin typeface="Arial"/>
                <a:cs typeface="Arial"/>
              </a:rPr>
              <a:t>ie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10" dirty="0">
                <a:latin typeface="Arial"/>
                <a:cs typeface="Arial"/>
              </a:rPr>
              <a:t>plea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IRS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w</a:t>
            </a:r>
            <a:r>
              <a:rPr sz="1000" spc="-15" dirty="0">
                <a:latin typeface="Arial"/>
                <a:cs typeface="Arial"/>
              </a:rPr>
              <a:t>eb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te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u="sng" spc="-2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www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.i</a:t>
            </a:r>
            <a:r>
              <a:rPr sz="1000" u="sng" spc="-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r</a:t>
            </a:r>
            <a:r>
              <a:rPr sz="1000" u="sng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s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.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gov</a:t>
            </a:r>
            <a:r>
              <a:rPr sz="1000" spc="-5" dirty="0">
                <a:latin typeface="Arial"/>
                <a:cs typeface="Arial"/>
              </a:rPr>
              <a:t>)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an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y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"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Unit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ed</a:t>
            </a:r>
            <a:r>
              <a:rPr sz="1000" u="sng" spc="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S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tat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es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I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n</a:t>
            </a:r>
            <a:r>
              <a:rPr sz="1000" u="sng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c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o</a:t>
            </a:r>
            <a:r>
              <a:rPr sz="1000" u="sng" spc="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m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e</a:t>
            </a:r>
            <a:r>
              <a:rPr sz="1000" u="sng" spc="-3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u="sng" spc="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T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ax</a:t>
            </a:r>
            <a:r>
              <a:rPr sz="1000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u="sng" spc="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T</a:t>
            </a:r>
            <a:r>
              <a:rPr sz="1000" u="sng" spc="-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eati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es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u="sng" spc="-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- 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A to Z</a:t>
            </a:r>
            <a:r>
              <a:rPr sz="1000" spc="-5" dirty="0">
                <a:latin typeface="Arial"/>
                <a:cs typeface="Arial"/>
              </a:rPr>
              <a:t>"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648955" y="329183"/>
            <a:ext cx="899159" cy="1246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990" rIns="0" bIns="0" rtlCol="0">
            <a:spAutoFit/>
          </a:bodyPr>
          <a:lstStyle/>
          <a:p>
            <a:pPr marL="76263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Exa</a:t>
            </a:r>
            <a:r>
              <a:rPr sz="4400" spc="-5" dirty="0">
                <a:latin typeface="Arial"/>
                <a:cs typeface="Arial"/>
              </a:rPr>
              <a:t>mp</a:t>
            </a:r>
            <a:r>
              <a:rPr sz="4400" dirty="0">
                <a:latin typeface="Arial"/>
                <a:cs typeface="Arial"/>
              </a:rPr>
              <a:t>le </a:t>
            </a:r>
            <a:r>
              <a:rPr sz="4400" spc="-5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f</a:t>
            </a:r>
            <a:r>
              <a:rPr sz="4400" spc="-5" dirty="0">
                <a:latin typeface="Arial"/>
                <a:cs typeface="Arial"/>
              </a:rPr>
              <a:t> Fo</a:t>
            </a:r>
            <a:r>
              <a:rPr sz="4400" dirty="0">
                <a:latin typeface="Arial"/>
                <a:cs typeface="Arial"/>
              </a:rPr>
              <a:t>rm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1042</a:t>
            </a:r>
            <a:r>
              <a:rPr sz="4400" spc="-10" dirty="0">
                <a:latin typeface="Arial"/>
                <a:cs typeface="Arial"/>
              </a:rPr>
              <a:t>-</a:t>
            </a:r>
            <a:r>
              <a:rPr sz="4400" dirty="0">
                <a:latin typeface="Arial"/>
                <a:cs typeface="Arial"/>
              </a:rPr>
              <a:t>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295400"/>
            <a:ext cx="637351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2942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09588" y="605027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3006" y="816212"/>
            <a:ext cx="471868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93444" algn="l"/>
                <a:tab pos="2367915" algn="l"/>
              </a:tabLst>
            </a:pPr>
            <a:r>
              <a:rPr sz="3600" b="1" spc="-270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ax	</a:t>
            </a:r>
            <a:r>
              <a:rPr sz="3600" b="1" spc="-210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reaty	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xem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io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80236" y="2013464"/>
            <a:ext cx="7191375" cy="330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11760" indent="-283210">
              <a:lnSpc>
                <a:spcPct val="100000"/>
              </a:lnSpc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onqualified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cholarship or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Fello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ship </a:t>
            </a:r>
            <a:r>
              <a:rPr sz="2200" spc="-15" dirty="0">
                <a:latin typeface="Arial"/>
                <a:cs typeface="Arial"/>
              </a:rPr>
              <a:t>paid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 </a:t>
            </a:r>
            <a:r>
              <a:rPr sz="2200" spc="-15" dirty="0" smtClean="0">
                <a:latin typeface="Arial"/>
                <a:cs typeface="Arial"/>
              </a:rPr>
              <a:t>non</a:t>
            </a:r>
            <a:r>
              <a:rPr lang="en-US" sz="2200" spc="-15" dirty="0" smtClean="0">
                <a:latin typeface="Arial"/>
                <a:cs typeface="Arial"/>
              </a:rPr>
              <a:t>-</a:t>
            </a:r>
            <a:r>
              <a:rPr lang="en-US" sz="2200" spc="-10" dirty="0" smtClean="0">
                <a:latin typeface="Arial"/>
                <a:cs typeface="Arial"/>
              </a:rPr>
              <a:t>immigrant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b="1" i="1" spc="-15" dirty="0">
                <a:latin typeface="Arial"/>
                <a:cs typeface="Arial"/>
              </a:rPr>
              <a:t>may</a:t>
            </a:r>
            <a:r>
              <a:rPr sz="2200" b="1" i="1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treated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pt for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federal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purpo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if</a:t>
            </a:r>
            <a:r>
              <a:rPr sz="2200" b="1" i="1" spc="10" dirty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non-immigrant</a:t>
            </a:r>
            <a:r>
              <a:rPr sz="2200" spc="-120" dirty="0" smtClean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ountry</a:t>
            </a:r>
            <a:r>
              <a:rPr sz="2200" spc="-10" dirty="0">
                <a:latin typeface="Arial"/>
                <a:cs typeface="Arial"/>
              </a:rPr>
              <a:t> that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treaty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ith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nited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tates.</a:t>
            </a:r>
            <a:endParaRPr sz="2200" dirty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10" dirty="0">
                <a:latin typeface="Arial"/>
                <a:cs typeface="Arial"/>
              </a:rPr>
              <a:t>If </a:t>
            </a:r>
            <a:r>
              <a:rPr sz="2200" spc="-15" dirty="0">
                <a:latin typeface="Arial"/>
                <a:cs typeface="Arial"/>
              </a:rPr>
              <a:t>the </a:t>
            </a:r>
            <a:r>
              <a:rPr sz="2200" spc="-2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onqualified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cholarship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Fello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ship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 </a:t>
            </a:r>
            <a:r>
              <a:rPr sz="2200" spc="-15" dirty="0">
                <a:latin typeface="Arial"/>
                <a:cs typeface="Arial"/>
              </a:rPr>
              <a:t>dee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spc="-10" dirty="0">
                <a:latin typeface="Arial"/>
                <a:cs typeface="Arial"/>
              </a:rPr>
              <a:t> 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pt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lang="en-US" sz="2200" spc="-25" dirty="0" smtClean="0">
                <a:latin typeface="Arial"/>
                <a:cs typeface="Arial"/>
              </a:rPr>
              <a:t>non-immigrant</a:t>
            </a:r>
            <a:r>
              <a:rPr sz="2200" spc="-120" dirty="0" smtClean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5" dirty="0">
                <a:latin typeface="Arial"/>
                <a:cs typeface="Arial"/>
              </a:rPr>
              <a:t>ould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need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plete additional for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s:</a:t>
            </a:r>
            <a:endParaRPr sz="2200" dirty="0">
              <a:latin typeface="Arial"/>
              <a:cs typeface="Arial"/>
            </a:endParaRPr>
          </a:p>
          <a:p>
            <a:pPr marL="570230" marR="173355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1700" spc="5" dirty="0" smtClean="0">
                <a:latin typeface="Arial"/>
                <a:cs typeface="Arial"/>
              </a:rPr>
              <a:t>N</a:t>
            </a:r>
            <a:r>
              <a:rPr sz="1700" dirty="0" smtClean="0">
                <a:latin typeface="Arial"/>
                <a:cs typeface="Arial"/>
              </a:rPr>
              <a:t>onqua</a:t>
            </a:r>
            <a:r>
              <a:rPr sz="1700" spc="5" dirty="0" smtClean="0">
                <a:latin typeface="Arial"/>
                <a:cs typeface="Arial"/>
              </a:rPr>
              <a:t>li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dirty="0" smtClean="0">
                <a:latin typeface="Arial"/>
                <a:cs typeface="Arial"/>
              </a:rPr>
              <a:t>ed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Scho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sh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 smtClean="0">
                <a:latin typeface="Arial"/>
                <a:cs typeface="Arial"/>
              </a:rPr>
              <a:t>or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on-e</a:t>
            </a:r>
            <a:r>
              <a:rPr sz="1700" spc="-5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ee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Fe</a:t>
            </a:r>
            <a:r>
              <a:rPr sz="1700" spc="5" dirty="0">
                <a:latin typeface="Arial"/>
                <a:cs typeface="Arial"/>
              </a:rPr>
              <a:t>ll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sh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ps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- 8BEN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(</a:t>
            </a:r>
            <a:r>
              <a:rPr sz="1700" spc="5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ca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gn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us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Bene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al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ner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 </a:t>
            </a:r>
            <a:r>
              <a:rPr sz="1700" spc="5" dirty="0">
                <a:latin typeface="Arial"/>
                <a:cs typeface="Arial"/>
              </a:rPr>
              <a:t>U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ed S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8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ax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hho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ng)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09588" y="528827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3006" y="752712"/>
            <a:ext cx="471868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893444" algn="l"/>
                <a:tab pos="2367915" algn="l"/>
              </a:tabLst>
            </a:pPr>
            <a:r>
              <a:rPr sz="3600" b="1" spc="-270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ax	</a:t>
            </a:r>
            <a:r>
              <a:rPr sz="3600" b="1" spc="-210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reaty	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xem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io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558512"/>
            <a:ext cx="7075805" cy="4016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RS</a:t>
            </a:r>
            <a:r>
              <a:rPr sz="3200" spc="-5" dirty="0">
                <a:latin typeface="Arial"/>
                <a:cs typeface="Arial"/>
              </a:rPr>
              <a:t> P</a:t>
            </a:r>
            <a:r>
              <a:rPr sz="3200" spc="-10" dirty="0">
                <a:latin typeface="Arial"/>
                <a:cs typeface="Arial"/>
              </a:rPr>
              <a:t>ub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51</a:t>
            </a:r>
            <a:r>
              <a:rPr sz="3200" dirty="0">
                <a:latin typeface="Arial"/>
                <a:cs typeface="Arial"/>
              </a:rPr>
              <a:t>9</a:t>
            </a:r>
            <a:r>
              <a:rPr sz="3200" spc="-10" dirty="0">
                <a:latin typeface="Arial"/>
                <a:cs typeface="Arial"/>
              </a:rPr>
              <a:t> an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90</a:t>
            </a:r>
            <a:r>
              <a:rPr sz="3200" dirty="0">
                <a:latin typeface="Arial"/>
                <a:cs typeface="Arial"/>
              </a:rPr>
              <a:t>1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.</a:t>
            </a:r>
          </a:p>
          <a:p>
            <a:pPr marL="295910" marR="94615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ampu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na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onal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65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fi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ob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spc="5" dirty="0">
                <a:latin typeface="Arial"/>
                <a:cs typeface="Arial"/>
              </a:rPr>
              <a:t>cc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he 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IE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on</a:t>
            </a:r>
            <a:r>
              <a:rPr lang="en-US" sz="3200" dirty="0" smtClean="0">
                <a:latin typeface="Arial"/>
                <a:cs typeface="Arial"/>
              </a:rPr>
              <a:t>-</a:t>
            </a:r>
            <a:r>
              <a:rPr lang="en-US" sz="3200" spc="-5" dirty="0" smtClean="0">
                <a:latin typeface="Arial"/>
                <a:cs typeface="Arial"/>
              </a:rPr>
              <a:t>immigrant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ax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omp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ft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5" dirty="0">
                <a:latin typeface="Arial"/>
                <a:cs typeface="Arial"/>
              </a:rPr>
              <a:t>il</a:t>
            </a:r>
            <a:r>
              <a:rPr sz="3200" dirty="0">
                <a:latin typeface="Arial"/>
                <a:cs typeface="Arial"/>
              </a:rPr>
              <a:t>l </a:t>
            </a:r>
            <a:r>
              <a:rPr sz="3200" spc="-10" dirty="0">
                <a:latin typeface="Arial"/>
                <a:cs typeface="Arial"/>
              </a:rPr>
              <a:t>de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e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spc="-5" dirty="0">
                <a:latin typeface="Arial"/>
                <a:cs typeface="Arial"/>
              </a:rPr>
              <a:t>ilit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spc="5" dirty="0">
                <a:latin typeface="Arial"/>
                <a:cs typeface="Arial"/>
              </a:rPr>
              <a:t>ss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t w</a:t>
            </a:r>
            <a:r>
              <a:rPr sz="3200" spc="-5" dirty="0">
                <a:latin typeface="Arial"/>
                <a:cs typeface="Arial"/>
              </a:rPr>
              <a:t>it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omp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ne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ss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62115" y="528827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4413" y="331923"/>
            <a:ext cx="7615173" cy="976330"/>
          </a:xfrm>
          <a:prstGeom prst="rect">
            <a:avLst/>
          </a:prstGeom>
        </p:spPr>
        <p:txBody>
          <a:bodyPr vert="horz" wrap="square" lIns="0" tIns="420788" rIns="0" bIns="0" rtlCol="0">
            <a:spAutoFit/>
          </a:bodyPr>
          <a:lstStyle/>
          <a:p>
            <a:pPr marL="1808480">
              <a:lnSpc>
                <a:spcPts val="4285"/>
              </a:lnSpc>
            </a:pP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al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tat</a:t>
            </a:r>
            <a:r>
              <a:rPr spc="-5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s</a:t>
            </a:r>
            <a:r>
              <a:rPr spc="-1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mmigrant</a:t>
            </a:r>
            <a:r>
              <a:rPr spc="-5" dirty="0" smtClean="0">
                <a:latin typeface="Arial"/>
                <a:cs typeface="Arial"/>
              </a:rPr>
              <a:t>s</a:t>
            </a:r>
            <a:endParaRPr spc="-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558512"/>
            <a:ext cx="7120890" cy="4508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346710" indent="-283210" algn="just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ee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b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dua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us </a:t>
            </a:r>
            <a:r>
              <a:rPr lang="en-US" sz="3200" spc="-10" dirty="0" smtClean="0">
                <a:latin typeface="Arial"/>
                <a:cs typeface="Arial"/>
              </a:rPr>
              <a:t>immigrant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 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-18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RS</a:t>
            </a:r>
            <a:r>
              <a:rPr sz="3200" spc="-5" dirty="0">
                <a:latin typeface="Arial"/>
                <a:cs typeface="Arial"/>
              </a:rPr>
              <a:t> P</a:t>
            </a:r>
            <a:r>
              <a:rPr sz="3200" spc="-10" dirty="0">
                <a:latin typeface="Arial"/>
                <a:cs typeface="Arial"/>
              </a:rPr>
              <a:t>ub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519.</a:t>
            </a:r>
            <a:endParaRPr sz="3200" dirty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29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dirty="0">
                <a:latin typeface="Arial"/>
                <a:cs typeface="Arial"/>
              </a:rPr>
              <a:t>y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ampus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na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65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fi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he </a:t>
            </a:r>
            <a:r>
              <a:rPr lang="en-US" sz="3200" dirty="0" smtClean="0">
                <a:latin typeface="Arial"/>
                <a:cs typeface="Arial"/>
              </a:rPr>
              <a:t>GLACIER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on</a:t>
            </a:r>
            <a:r>
              <a:rPr lang="en-US" sz="3200" dirty="0">
                <a:latin typeface="Arial"/>
                <a:cs typeface="Arial"/>
              </a:rPr>
              <a:t>-</a:t>
            </a:r>
            <a:r>
              <a:rPr lang="en-US" sz="3200" spc="-5" dirty="0" smtClean="0">
                <a:latin typeface="Arial"/>
                <a:cs typeface="Arial"/>
              </a:rPr>
              <a:t>immigrant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ax </a:t>
            </a: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ft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sys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5" dirty="0">
                <a:latin typeface="Arial"/>
                <a:cs typeface="Arial"/>
              </a:rPr>
              <a:t>il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he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 gu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oug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y </a:t>
            </a:r>
            <a:r>
              <a:rPr sz="3200" spc="-10" dirty="0">
                <a:latin typeface="Arial"/>
                <a:cs typeface="Arial"/>
              </a:rPr>
              <a:t>de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ss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963411" y="9692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3730" y="669512"/>
            <a:ext cx="709866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1870" marR="5080" indent="-2249805">
              <a:lnSpc>
                <a:spcPct val="100000"/>
              </a:lnSpc>
            </a:pP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H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2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2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po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rt</a:t>
            </a:r>
            <a:r>
              <a:rPr sz="3200" b="1" spc="-1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307719" y="1752600"/>
            <a:ext cx="7182484" cy="577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ederal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epor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ng:</a:t>
            </a:r>
          </a:p>
          <a:p>
            <a:pPr marL="570230" marR="5080" lvl="1" indent="-237490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.S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iti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ens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immigrant</a:t>
            </a:r>
            <a:r>
              <a:rPr sz="2000" dirty="0" smtClean="0">
                <a:latin typeface="Arial"/>
                <a:cs typeface="Arial"/>
              </a:rPr>
              <a:t>s </a:t>
            </a:r>
            <a:r>
              <a:rPr sz="2000" dirty="0">
                <a:latin typeface="Arial"/>
                <a:cs typeface="Arial"/>
              </a:rPr>
              <a:t>report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ws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Gran</a:t>
            </a:r>
            <a:r>
              <a:rPr sz="2000" spc="-10">
                <a:latin typeface="Arial"/>
                <a:cs typeface="Arial"/>
              </a:rPr>
              <a:t>t</a:t>
            </a:r>
            <a:r>
              <a:rPr sz="2000">
                <a:latin typeface="Arial"/>
                <a:cs typeface="Arial"/>
              </a:rPr>
              <a:t>s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mtClean="0">
                <a:latin typeface="Arial"/>
                <a:cs typeface="Arial"/>
              </a:rPr>
              <a:t>on</a:t>
            </a:r>
            <a:r>
              <a:rPr sz="2000" spc="-15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F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orm</a:t>
            </a:r>
            <a:r>
              <a:rPr sz="2000" u="heavy" spc="-3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1040</a:t>
            </a:r>
            <a:r>
              <a:rPr sz="2000" spc="-20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dirty="0">
                <a:latin typeface="Arial"/>
                <a:cs typeface="Arial"/>
              </a:rPr>
              <a:t>(L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en-US" sz="2000" spc="-15" dirty="0" smtClean="0">
                <a:latin typeface="Arial"/>
                <a:cs typeface="Arial"/>
              </a:rPr>
              <a:t>1</a:t>
            </a:r>
            <a:r>
              <a:rPr sz="2000" dirty="0" smtClean="0">
                <a:latin typeface="Arial"/>
                <a:cs typeface="Arial"/>
              </a:rPr>
              <a:t>)</a:t>
            </a:r>
            <a:r>
              <a:rPr sz="2000" spc="-35" dirty="0" smtClean="0">
                <a:latin typeface="Arial"/>
                <a:cs typeface="Arial"/>
              </a:rPr>
              <a:t> </a:t>
            </a:r>
            <a:endParaRPr lang="en-US" sz="2000" spc="-35" dirty="0" smtClean="0">
              <a:latin typeface="Arial"/>
              <a:cs typeface="Arial"/>
            </a:endParaRPr>
          </a:p>
          <a:p>
            <a:pPr marL="1027430" marR="5080" lvl="2" indent="-237490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im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ed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spc="-22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ax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y</a:t>
            </a:r>
            <a:r>
              <a:rPr lang="en-US" sz="2000" spc="-5" dirty="0">
                <a:latin typeface="Arial"/>
                <a:cs typeface="Arial"/>
              </a:rPr>
              <a:t>m</a:t>
            </a:r>
            <a:r>
              <a:rPr lang="en-US" sz="2000" dirty="0">
                <a:latin typeface="Arial"/>
                <a:cs typeface="Arial"/>
              </a:rPr>
              <a:t>en</a:t>
            </a:r>
            <a:r>
              <a:rPr lang="en-US" sz="2000" spc="-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s are reported on Line </a:t>
            </a:r>
            <a:r>
              <a:rPr lang="en-US" sz="2000" dirty="0" smtClean="0">
                <a:latin typeface="Arial"/>
                <a:cs typeface="Arial"/>
              </a:rPr>
              <a:t>26</a:t>
            </a:r>
            <a:endParaRPr lang="en-US" sz="2000" spc="-35" dirty="0" smtClean="0">
              <a:latin typeface="Arial"/>
              <a:cs typeface="Arial"/>
            </a:endParaRPr>
          </a:p>
          <a:p>
            <a:pPr marL="332740" marR="5080" lvl="1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r>
              <a:rPr sz="2300" spc="40" dirty="0" smtClean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300" spc="-5" dirty="0">
                <a:latin typeface="Arial"/>
                <a:cs typeface="Arial"/>
              </a:rPr>
              <a:t>S</a:t>
            </a:r>
            <a:r>
              <a:rPr sz="2300" dirty="0">
                <a:latin typeface="Arial"/>
                <a:cs typeface="Arial"/>
              </a:rPr>
              <a:t>ince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he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Lines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or</a:t>
            </a:r>
            <a:r>
              <a:rPr sz="2300" spc="-5" dirty="0">
                <a:latin typeface="Arial"/>
                <a:cs typeface="Arial"/>
              </a:rPr>
              <a:t> t</a:t>
            </a:r>
            <a:r>
              <a:rPr sz="2300" dirty="0">
                <a:latin typeface="Arial"/>
                <a:cs typeface="Arial"/>
              </a:rPr>
              <a:t>hese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RS</a:t>
            </a:r>
            <a:r>
              <a:rPr sz="2300" spc="-5" dirty="0">
                <a:latin typeface="Arial"/>
                <a:cs typeface="Arial"/>
              </a:rPr>
              <a:t> F</a:t>
            </a:r>
            <a:r>
              <a:rPr sz="2300" dirty="0">
                <a:latin typeface="Arial"/>
                <a:cs typeface="Arial"/>
              </a:rPr>
              <a:t>orms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are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only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or amou</a:t>
            </a:r>
            <a:r>
              <a:rPr sz="2300" spc="-10" dirty="0">
                <a:latin typeface="Arial"/>
                <a:cs typeface="Arial"/>
              </a:rPr>
              <a:t>n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spe</a:t>
            </a:r>
            <a:r>
              <a:rPr sz="2300" spc="-5" dirty="0">
                <a:latin typeface="Arial"/>
                <a:cs typeface="Arial"/>
              </a:rPr>
              <a:t>c</a:t>
            </a:r>
            <a:r>
              <a:rPr sz="2300" dirty="0">
                <a:latin typeface="Arial"/>
                <a:cs typeface="Arial"/>
              </a:rPr>
              <a:t>i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ied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on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orm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35" dirty="0">
                <a:latin typeface="Arial"/>
                <a:cs typeface="Arial"/>
              </a:rPr>
              <a:t>W</a:t>
            </a:r>
            <a:r>
              <a:rPr sz="2300" dirty="0">
                <a:latin typeface="Arial"/>
                <a:cs typeface="Arial"/>
              </a:rPr>
              <a:t>-2,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he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ins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ruc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io</a:t>
            </a:r>
            <a:r>
              <a:rPr sz="2300" spc="-10" dirty="0"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s indica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o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wri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“</a:t>
            </a:r>
            <a:r>
              <a:rPr sz="2300" spc="-5" dirty="0">
                <a:latin typeface="Arial"/>
                <a:cs typeface="Arial"/>
              </a:rPr>
              <a:t>S</a:t>
            </a:r>
            <a:r>
              <a:rPr sz="2300" dirty="0">
                <a:latin typeface="Arial"/>
                <a:cs typeface="Arial"/>
              </a:rPr>
              <a:t>CH”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he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ellowship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amou</a:t>
            </a:r>
            <a:r>
              <a:rPr sz="2300" spc="-10" dirty="0"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t on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he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ollowing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:</a:t>
            </a:r>
          </a:p>
          <a:p>
            <a:pPr marL="853440">
              <a:lnSpc>
                <a:spcPct val="100000"/>
              </a:lnSpc>
              <a:spcBef>
                <a:spcPts val="215"/>
              </a:spcBef>
            </a:pPr>
            <a:r>
              <a:rPr sz="2000" spc="-5" dirty="0">
                <a:solidFill>
                  <a:srgbClr val="C32D2E"/>
                </a:solidFill>
                <a:latin typeface="Wingdings"/>
                <a:cs typeface="Wingdings"/>
              </a:rPr>
              <a:t>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li</a:t>
            </a:r>
            <a:r>
              <a:rPr sz="1400" dirty="0">
                <a:latin typeface="Arial"/>
                <a:cs typeface="Arial"/>
              </a:rPr>
              <a:t>ne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</a:t>
            </a:r>
            <a:r>
              <a:rPr sz="1400" spc="-1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 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ne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lang="en-US" sz="1400" spc="-5" dirty="0" smtClean="0">
                <a:latin typeface="Arial"/>
                <a:cs typeface="Arial"/>
              </a:rPr>
              <a:t>1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0" dirty="0">
                <a:latin typeface="Arial"/>
                <a:cs typeface="Arial"/>
              </a:rPr>
              <a:t> I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orm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1040</a:t>
            </a:r>
          </a:p>
          <a:p>
            <a:pPr marL="570230" marR="238760" lvl="1" indent="-237490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lang="en-US" sz="2000" spc="5" dirty="0" smtClean="0">
                <a:latin typeface="Arial"/>
                <a:cs typeface="Arial"/>
              </a:rPr>
              <a:t>Non-immigrants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ws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F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orm</a:t>
            </a:r>
            <a:r>
              <a:rPr sz="2000" u="heavy" spc="-3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1040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N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R</a:t>
            </a:r>
            <a:r>
              <a:rPr sz="2000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2000" dirty="0">
                <a:latin typeface="Arial"/>
                <a:cs typeface="Arial"/>
              </a:rPr>
              <a:t>(L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b</a:t>
            </a:r>
            <a:r>
              <a:rPr sz="2000" dirty="0" smtClean="0">
                <a:latin typeface="Arial"/>
                <a:cs typeface="Arial"/>
              </a:rPr>
              <a:t>)</a:t>
            </a:r>
            <a:endParaRPr lang="en-US" sz="2000" dirty="0" smtClean="0">
              <a:latin typeface="Arial"/>
              <a:cs typeface="Arial"/>
            </a:endParaRPr>
          </a:p>
          <a:p>
            <a:pPr marL="789940" marR="238760" lvl="2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r>
              <a:rPr lang="en-US" sz="2000" spc="-5" dirty="0" smtClean="0">
                <a:solidFill>
                  <a:srgbClr val="C32D2E"/>
                </a:solidFill>
                <a:latin typeface="Wingdings"/>
                <a:cs typeface="Wingdings"/>
              </a:rPr>
              <a:t></a:t>
            </a:r>
            <a:r>
              <a:rPr lang="en-US" sz="1400" dirty="0" smtClean="0">
                <a:latin typeface="Arial"/>
                <a:cs typeface="Arial"/>
              </a:rPr>
              <a:t>Be sure to file with Form 1040NR, not the Form 1040. IRS mistakenly sent stimulus checks to Non-immigrants due to incorrect filing for Form 1040, which could potentially affect visa status if not corrected.</a:t>
            </a:r>
          </a:p>
          <a:p>
            <a:pPr marL="789940" marR="238760" lvl="2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r>
              <a:rPr lang="en-US" sz="2000" spc="-5" dirty="0" smtClean="0">
                <a:solidFill>
                  <a:srgbClr val="C32D2E"/>
                </a:solidFill>
                <a:latin typeface="Wingdings"/>
                <a:cs typeface="Wingdings"/>
              </a:rPr>
              <a:t></a:t>
            </a:r>
            <a:r>
              <a:rPr lang="en-US" sz="1400" dirty="0" smtClean="0">
                <a:latin typeface="Arial"/>
                <a:cs typeface="Arial"/>
              </a:rPr>
              <a:t>Recommend checking with Campus GLACIER Office to use GLACIER to print Form 1040NR. Other e-filing software might not produce Form 1040NR.</a:t>
            </a:r>
            <a:endParaRPr lang="en-US" sz="1400" dirty="0">
              <a:latin typeface="Arial"/>
              <a:cs typeface="Arial"/>
            </a:endParaRPr>
          </a:p>
          <a:p>
            <a:pPr marL="789940" marR="238760" lvl="2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789940" marR="238760" lvl="2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68829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67271" y="605027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988" rIns="0" bIns="0" rtlCol="0">
            <a:spAutoFit/>
          </a:bodyPr>
          <a:lstStyle/>
          <a:p>
            <a:pPr marL="1703070">
              <a:lnSpc>
                <a:spcPts val="4285"/>
              </a:lnSpc>
            </a:pPr>
            <a:r>
              <a:rPr spc="-27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ax</a:t>
            </a:r>
            <a:r>
              <a:rPr spc="-5" dirty="0">
                <a:latin typeface="Arial"/>
                <a:cs typeface="Arial"/>
              </a:rPr>
              <a:t> Filin</a:t>
            </a:r>
            <a:r>
              <a:rPr dirty="0">
                <a:latin typeface="Arial"/>
                <a:cs typeface="Arial"/>
              </a:rPr>
              <a:t>g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Qu</a:t>
            </a:r>
            <a:r>
              <a:rPr dirty="0">
                <a:latin typeface="Arial"/>
                <a:cs typeface="Arial"/>
              </a:rPr>
              <a:t>est</a:t>
            </a:r>
            <a:r>
              <a:rPr spc="-5" dirty="0">
                <a:latin typeface="Arial"/>
                <a:cs typeface="Arial"/>
              </a:rPr>
              <a:t>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21410" y="1558512"/>
            <a:ext cx="7901178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4955" marR="5080" indent="-238125">
              <a:lnSpc>
                <a:spcPct val="100000"/>
              </a:lnSpc>
            </a:pPr>
            <a:r>
              <a:rPr u="none" spc="-20" dirty="0">
                <a:solidFill>
                  <a:srgbClr val="3891A7"/>
                </a:solidFill>
                <a:latin typeface="Verdana"/>
                <a:cs typeface="Verdana"/>
              </a:rPr>
              <a:t>•</a:t>
            </a:r>
            <a:r>
              <a:rPr u="none" spc="-640" dirty="0">
                <a:solidFill>
                  <a:srgbClr val="3891A7"/>
                </a:solidFill>
                <a:latin typeface="Verdana"/>
                <a:cs typeface="Verdana"/>
              </a:rPr>
              <a:t> </a:t>
            </a:r>
            <a:r>
              <a:rPr u="none" spc="-30" dirty="0">
                <a:solidFill>
                  <a:srgbClr val="000000"/>
                </a:solidFill>
              </a:rPr>
              <a:t>W</a:t>
            </a:r>
            <a:r>
              <a:rPr u="none" spc="-15" dirty="0">
                <a:solidFill>
                  <a:srgbClr val="000000"/>
                </a:solidFill>
              </a:rPr>
              <a:t>ha</a:t>
            </a:r>
            <a:r>
              <a:rPr u="none" spc="-10" dirty="0">
                <a:solidFill>
                  <a:srgbClr val="000000"/>
                </a:solidFill>
              </a:rPr>
              <a:t>t </a:t>
            </a:r>
            <a:r>
              <a:rPr u="none" spc="-15" dirty="0">
                <a:solidFill>
                  <a:srgbClr val="000000"/>
                </a:solidFill>
              </a:rPr>
              <a:t>is</a:t>
            </a:r>
            <a:r>
              <a:rPr u="none" spc="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t</a:t>
            </a:r>
            <a:r>
              <a:rPr u="none" spc="-15" dirty="0">
                <a:solidFill>
                  <a:srgbClr val="000000"/>
                </a:solidFill>
              </a:rPr>
              <a:t>h</a:t>
            </a:r>
            <a:r>
              <a:rPr u="none" spc="-20" dirty="0">
                <a:solidFill>
                  <a:srgbClr val="000000"/>
                </a:solidFill>
              </a:rPr>
              <a:t>e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u="none" spc="-15" dirty="0">
                <a:solidFill>
                  <a:srgbClr val="000000"/>
                </a:solidFill>
              </a:rPr>
              <a:t>dead</a:t>
            </a:r>
            <a:r>
              <a:rPr u="none" spc="-10" dirty="0">
                <a:solidFill>
                  <a:srgbClr val="000000"/>
                </a:solidFill>
              </a:rPr>
              <a:t>li</a:t>
            </a:r>
            <a:r>
              <a:rPr u="none" spc="-15" dirty="0">
                <a:solidFill>
                  <a:srgbClr val="000000"/>
                </a:solidFill>
              </a:rPr>
              <a:t>n</a:t>
            </a:r>
            <a:r>
              <a:rPr u="none" spc="-20" dirty="0">
                <a:solidFill>
                  <a:srgbClr val="000000"/>
                </a:solidFill>
              </a:rPr>
              <a:t>e</a:t>
            </a:r>
            <a:r>
              <a:rPr u="none" spc="1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f</a:t>
            </a:r>
            <a:r>
              <a:rPr u="none" spc="-15" dirty="0">
                <a:solidFill>
                  <a:srgbClr val="000000"/>
                </a:solidFill>
              </a:rPr>
              <a:t>o</a:t>
            </a:r>
            <a:r>
              <a:rPr u="none" spc="-10" dirty="0">
                <a:solidFill>
                  <a:srgbClr val="000000"/>
                </a:solidFill>
              </a:rPr>
              <a:t>r</a:t>
            </a:r>
            <a:r>
              <a:rPr u="none" spc="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fili</a:t>
            </a:r>
            <a:r>
              <a:rPr u="none" spc="-15" dirty="0">
                <a:solidFill>
                  <a:srgbClr val="000000"/>
                </a:solidFill>
              </a:rPr>
              <a:t>n</a:t>
            </a:r>
            <a:r>
              <a:rPr u="none" spc="-20" dirty="0">
                <a:solidFill>
                  <a:srgbClr val="000000"/>
                </a:solidFill>
              </a:rPr>
              <a:t>g</a:t>
            </a:r>
            <a:r>
              <a:rPr u="none" spc="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your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u="none" spc="-15" dirty="0" smtClean="0">
                <a:solidFill>
                  <a:srgbClr val="000000"/>
                </a:solidFill>
              </a:rPr>
              <a:t>20</a:t>
            </a:r>
            <a:r>
              <a:rPr lang="en-US" u="none" spc="-15" dirty="0" smtClean="0">
                <a:solidFill>
                  <a:srgbClr val="000000"/>
                </a:solidFill>
              </a:rPr>
              <a:t>21</a:t>
            </a:r>
            <a:r>
              <a:rPr u="none" spc="-5" dirty="0" smtClean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Inco</a:t>
            </a:r>
            <a:r>
              <a:rPr u="none" spc="-30" dirty="0">
                <a:solidFill>
                  <a:srgbClr val="000000"/>
                </a:solidFill>
              </a:rPr>
              <a:t>m</a:t>
            </a:r>
            <a:r>
              <a:rPr u="none" spc="-20" dirty="0">
                <a:solidFill>
                  <a:srgbClr val="000000"/>
                </a:solidFill>
              </a:rPr>
              <a:t>e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spc="-340" dirty="0">
                <a:solidFill>
                  <a:srgbClr val="000000"/>
                </a:solidFill>
              </a:rPr>
              <a:t>T</a:t>
            </a:r>
            <a:r>
              <a:rPr u="none" spc="-15" dirty="0">
                <a:solidFill>
                  <a:srgbClr val="000000"/>
                </a:solidFill>
              </a:rPr>
              <a:t>ax</a:t>
            </a:r>
            <a:r>
              <a:rPr u="none" spc="5" dirty="0">
                <a:solidFill>
                  <a:srgbClr val="000000"/>
                </a:solidFill>
              </a:rPr>
              <a:t> </a:t>
            </a:r>
            <a:r>
              <a:rPr u="none" spc="-30" dirty="0">
                <a:solidFill>
                  <a:srgbClr val="000000"/>
                </a:solidFill>
              </a:rPr>
              <a:t>R</a:t>
            </a:r>
            <a:r>
              <a:rPr u="none" spc="-15" dirty="0">
                <a:solidFill>
                  <a:srgbClr val="000000"/>
                </a:solidFill>
              </a:rPr>
              <a:t>e</a:t>
            </a:r>
            <a:r>
              <a:rPr u="none" spc="-10" dirty="0">
                <a:solidFill>
                  <a:srgbClr val="000000"/>
                </a:solidFill>
              </a:rPr>
              <a:t>turn?</a:t>
            </a:r>
          </a:p>
          <a:p>
            <a:pPr marL="1791970" marR="323215" indent="-228600">
              <a:lnSpc>
                <a:spcPct val="100000"/>
              </a:lnSpc>
              <a:spcBef>
                <a:spcPts val="590"/>
              </a:spcBef>
            </a:pPr>
            <a:r>
              <a:rPr sz="2400" u="none" dirty="0">
                <a:solidFill>
                  <a:srgbClr val="FEB80A"/>
                </a:solidFill>
                <a:latin typeface="Wingdings"/>
                <a:cs typeface="Wingdings"/>
              </a:rPr>
              <a:t></a:t>
            </a:r>
            <a:r>
              <a:rPr sz="2400" u="none" spc="-5" dirty="0">
                <a:solidFill>
                  <a:srgbClr val="000000"/>
                </a:solidFill>
              </a:rPr>
              <a:t>Ap</a:t>
            </a:r>
            <a:r>
              <a:rPr sz="2400" u="none" dirty="0">
                <a:solidFill>
                  <a:srgbClr val="000000"/>
                </a:solidFill>
              </a:rPr>
              <a:t>r</a:t>
            </a:r>
            <a:r>
              <a:rPr sz="2400" u="none" spc="-5" dirty="0">
                <a:solidFill>
                  <a:srgbClr val="000000"/>
                </a:solidFill>
              </a:rPr>
              <a:t>i</a:t>
            </a:r>
            <a:r>
              <a:rPr sz="2400" u="none" dirty="0">
                <a:solidFill>
                  <a:srgbClr val="000000"/>
                </a:solidFill>
              </a:rPr>
              <a:t>l</a:t>
            </a:r>
            <a:r>
              <a:rPr sz="2400" u="none" spc="10" dirty="0">
                <a:solidFill>
                  <a:srgbClr val="000000"/>
                </a:solidFill>
              </a:rPr>
              <a:t> </a:t>
            </a:r>
            <a:r>
              <a:rPr sz="2400" u="none" spc="-5" dirty="0" smtClean="0">
                <a:solidFill>
                  <a:srgbClr val="000000"/>
                </a:solidFill>
              </a:rPr>
              <a:t>1</a:t>
            </a:r>
            <a:r>
              <a:rPr lang="en-US" sz="2400" u="none" spc="-5" dirty="0">
                <a:solidFill>
                  <a:srgbClr val="000000"/>
                </a:solidFill>
              </a:rPr>
              <a:t>8</a:t>
            </a:r>
            <a:r>
              <a:rPr sz="2400" u="none" dirty="0" smtClean="0">
                <a:solidFill>
                  <a:srgbClr val="000000"/>
                </a:solidFill>
              </a:rPr>
              <a:t>,</a:t>
            </a:r>
            <a:r>
              <a:rPr sz="2400" u="none" spc="5" dirty="0" smtClean="0">
                <a:solidFill>
                  <a:srgbClr val="000000"/>
                </a:solidFill>
              </a:rPr>
              <a:t> </a:t>
            </a:r>
            <a:r>
              <a:rPr sz="2400" u="none" spc="-5" dirty="0" smtClean="0">
                <a:solidFill>
                  <a:srgbClr val="000000"/>
                </a:solidFill>
              </a:rPr>
              <a:t>20</a:t>
            </a:r>
            <a:r>
              <a:rPr lang="en-US" sz="2400" u="none" spc="-5" dirty="0" smtClean="0">
                <a:solidFill>
                  <a:srgbClr val="000000"/>
                </a:solidFill>
              </a:rPr>
              <a:t>22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3200400"/>
            <a:ext cx="3962399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326514" y="310553"/>
            <a:ext cx="72078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C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itiz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ns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R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spc="-55" dirty="0" smtClean="0">
                <a:solidFill>
                  <a:srgbClr val="FF0000"/>
                </a:solidFill>
                <a:latin typeface="Arial"/>
                <a:cs typeface="Arial"/>
              </a:rPr>
              <a:t>immigrant</a:t>
            </a:r>
            <a:r>
              <a:rPr sz="18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 – 1040 Form – Page 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62000"/>
            <a:ext cx="6705600" cy="5733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4038600"/>
            <a:ext cx="1752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SCH         </a:t>
            </a:r>
            <a:r>
              <a:rPr lang="en-US" sz="1200" b="1" dirty="0" smtClean="0">
                <a:solidFill>
                  <a:srgbClr val="FF0000"/>
                </a:solidFill>
              </a:rPr>
              <a:t>10,000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100" y="5257800"/>
            <a:ext cx="9026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10,000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2799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326514" y="310553"/>
            <a:ext cx="67506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C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itiz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ns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R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spc="-55" dirty="0" smtClean="0">
                <a:solidFill>
                  <a:srgbClr val="FF0000"/>
                </a:solidFill>
                <a:latin typeface="Arial"/>
                <a:cs typeface="Arial"/>
              </a:rPr>
              <a:t>immigrant</a:t>
            </a:r>
            <a:r>
              <a:rPr sz="18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 – 1040 Form – Page 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30807"/>
            <a:ext cx="5867399" cy="6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72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219200"/>
            <a:ext cx="2133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1040NR Tax Form For Non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-immigrants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35024"/>
            <a:ext cx="5424948" cy="6407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651" y="418151"/>
            <a:ext cx="5424948" cy="6407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77503" y="3538829"/>
            <a:ext cx="8002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10,000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8979" y="5334000"/>
            <a:ext cx="8002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10,000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358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23304" y="678180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114059"/>
            <a:ext cx="7615173" cy="1128241"/>
          </a:xfrm>
          <a:prstGeom prst="rect">
            <a:avLst/>
          </a:prstGeom>
        </p:spPr>
        <p:txBody>
          <a:bodyPr vert="horz" wrap="square" lIns="0" tIns="571230" rIns="0" bIns="0" rtlCol="0">
            <a:spAutoFit/>
          </a:bodyPr>
          <a:lstStyle/>
          <a:p>
            <a:pPr marL="1449070">
              <a:lnSpc>
                <a:spcPts val="4315"/>
              </a:lnSpc>
            </a:pPr>
            <a:r>
              <a:rPr lang="en-US" spc="-15" dirty="0" smtClean="0"/>
              <a:t>F</a:t>
            </a:r>
            <a:r>
              <a:rPr spc="-15" dirty="0" smtClean="0"/>
              <a:t>e</a:t>
            </a:r>
            <a:r>
              <a:rPr spc="-25" dirty="0" smtClean="0"/>
              <a:t>d</a:t>
            </a:r>
            <a:r>
              <a:rPr spc="-15" dirty="0" smtClean="0"/>
              <a:t>e</a:t>
            </a:r>
            <a:r>
              <a:rPr spc="-10" dirty="0" smtClean="0"/>
              <a:t>r</a:t>
            </a:r>
            <a:r>
              <a:rPr spc="-25" dirty="0" smtClean="0"/>
              <a:t>a</a:t>
            </a:r>
            <a:r>
              <a:rPr spc="-10" dirty="0" smtClean="0"/>
              <a:t>l</a:t>
            </a:r>
            <a:r>
              <a:rPr spc="-540" dirty="0" smtClean="0"/>
              <a:t> </a:t>
            </a:r>
            <a:r>
              <a:rPr spc="-505" dirty="0"/>
              <a:t>T</a:t>
            </a:r>
            <a:r>
              <a:rPr spc="-25" dirty="0"/>
              <a:t>a</a:t>
            </a:r>
            <a:r>
              <a:rPr spc="-20" dirty="0"/>
              <a:t>x</a:t>
            </a:r>
            <a:r>
              <a:rPr dirty="0"/>
              <a:t> </a:t>
            </a:r>
            <a:r>
              <a:rPr spc="-25" dirty="0" smtClean="0"/>
              <a:t>R</a:t>
            </a:r>
            <a:r>
              <a:rPr spc="-15" dirty="0" smtClean="0"/>
              <a:t>e</a:t>
            </a:r>
            <a:r>
              <a:rPr spc="-20" dirty="0" smtClean="0"/>
              <a:t>s</a:t>
            </a:r>
            <a:r>
              <a:rPr spc="-30" dirty="0" smtClean="0"/>
              <a:t>o</a:t>
            </a:r>
            <a:r>
              <a:rPr dirty="0" smtClean="0"/>
              <a:t>u</a:t>
            </a:r>
            <a:r>
              <a:rPr spc="-90" dirty="0" smtClean="0"/>
              <a:t>r</a:t>
            </a:r>
            <a:r>
              <a:rPr spc="-20" dirty="0" smtClean="0"/>
              <a:t>c</a:t>
            </a:r>
            <a:r>
              <a:rPr spc="-15" dirty="0" smtClean="0"/>
              <a:t>e</a:t>
            </a:r>
            <a:r>
              <a:rPr spc="-20" dirty="0" smtClean="0"/>
              <a:t>s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469828"/>
            <a:ext cx="7244080" cy="3978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936875" indent="-283210">
              <a:lnSpc>
                <a:spcPts val="24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500" spc="-25" dirty="0">
                <a:latin typeface="Arial"/>
                <a:cs typeface="Arial"/>
              </a:rPr>
              <a:t>F</a:t>
            </a:r>
            <a:r>
              <a:rPr sz="2500" spc="-10" dirty="0">
                <a:latin typeface="Arial"/>
                <a:cs typeface="Arial"/>
              </a:rPr>
              <a:t>ede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-10" dirty="0">
                <a:latin typeface="Arial"/>
                <a:cs typeface="Arial"/>
              </a:rPr>
              <a:t>al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E</a:t>
            </a:r>
            <a:r>
              <a:rPr sz="2500" spc="-15" dirty="0">
                <a:latin typeface="Arial"/>
                <a:cs typeface="Arial"/>
              </a:rPr>
              <a:t>-</a:t>
            </a:r>
            <a:r>
              <a:rPr sz="2500" spc="-25" dirty="0">
                <a:latin typeface="Arial"/>
                <a:cs typeface="Arial"/>
              </a:rPr>
              <a:t>F</a:t>
            </a:r>
            <a:r>
              <a:rPr sz="2500" spc="-15" dirty="0">
                <a:latin typeface="Arial"/>
                <a:cs typeface="Arial"/>
              </a:rPr>
              <a:t>ili</a:t>
            </a:r>
            <a:r>
              <a:rPr sz="2500" spc="-10" dirty="0">
                <a:latin typeface="Arial"/>
                <a:cs typeface="Arial"/>
              </a:rPr>
              <a:t>n</a:t>
            </a:r>
            <a:r>
              <a:rPr sz="2500" spc="-15" dirty="0">
                <a:latin typeface="Arial"/>
                <a:cs typeface="Arial"/>
              </a:rPr>
              <a:t>g</a:t>
            </a:r>
            <a:r>
              <a:rPr sz="2500" spc="-10" dirty="0">
                <a:latin typeface="Arial"/>
                <a:cs typeface="Arial"/>
              </a:rPr>
              <a:t> Info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-30" dirty="0">
                <a:latin typeface="Arial"/>
                <a:cs typeface="Arial"/>
              </a:rPr>
              <a:t>m</a:t>
            </a:r>
            <a:r>
              <a:rPr sz="2500" spc="-10" dirty="0">
                <a:latin typeface="Arial"/>
                <a:cs typeface="Arial"/>
              </a:rPr>
              <a:t>at</a:t>
            </a:r>
            <a:r>
              <a:rPr sz="2500" spc="-15" dirty="0">
                <a:latin typeface="Arial"/>
                <a:cs typeface="Arial"/>
              </a:rPr>
              <a:t>i</a:t>
            </a:r>
            <a:r>
              <a:rPr sz="2500" spc="-10" dirty="0">
                <a:latin typeface="Arial"/>
                <a:cs typeface="Arial"/>
              </a:rPr>
              <a:t>on: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h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ttp://</a:t>
            </a:r>
            <a:r>
              <a:rPr sz="2500" u="heavy" spc="-25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ww</a:t>
            </a:r>
            <a:r>
              <a:rPr sz="2500" u="heavy" spc="-155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w</a:t>
            </a:r>
            <a:r>
              <a:rPr sz="2500" u="heavy" spc="-10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.</a:t>
            </a:r>
            <a:r>
              <a:rPr sz="2500" u="heavy" spc="-15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irs.gov</a:t>
            </a:r>
            <a:r>
              <a:rPr sz="2500" u="heavy" spc="-10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/</a:t>
            </a:r>
            <a:r>
              <a:rPr sz="2500" u="heavy" spc="-25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F</a:t>
            </a:r>
            <a:r>
              <a:rPr sz="2500" u="heavy" spc="-15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iling</a:t>
            </a:r>
            <a:endParaRPr lang="en-US" sz="2500" u="heavy" spc="-15" dirty="0" smtClean="0">
              <a:solidFill>
                <a:srgbClr val="8DC765"/>
              </a:solidFill>
              <a:latin typeface="Arial"/>
              <a:cs typeface="Arial"/>
            </a:endParaRPr>
          </a:p>
          <a:p>
            <a:pPr marL="295910" marR="2936875" indent="-283210">
              <a:lnSpc>
                <a:spcPts val="24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lang="en-US" sz="2500" spc="-25" dirty="0" smtClean="0">
                <a:latin typeface="Arial"/>
                <a:cs typeface="Arial"/>
              </a:rPr>
              <a:t>GLACIER Tax Prep: </a:t>
            </a:r>
            <a:r>
              <a:rPr lang="en-US" sz="2500" spc="-25" dirty="0" smtClean="0">
                <a:latin typeface="Arial"/>
                <a:cs typeface="Arial"/>
                <a:hlinkClick r:id="rId5"/>
              </a:rPr>
              <a:t>GTP</a:t>
            </a:r>
            <a:endParaRPr sz="2500" dirty="0">
              <a:latin typeface="Arial"/>
              <a:cs typeface="Arial"/>
            </a:endParaRPr>
          </a:p>
          <a:p>
            <a:pPr marL="295910" marR="5080" indent="-283210">
              <a:lnSpc>
                <a:spcPts val="2400"/>
              </a:lnSpc>
              <a:spcBef>
                <a:spcPts val="59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500" spc="-25" dirty="0">
                <a:latin typeface="Arial"/>
                <a:cs typeface="Arial"/>
              </a:rPr>
              <a:t>F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-10" dirty="0">
                <a:latin typeface="Arial"/>
                <a:cs typeface="Arial"/>
              </a:rPr>
              <a:t>an</a:t>
            </a:r>
            <a:r>
              <a:rPr sz="2500" spc="-15" dirty="0">
                <a:latin typeface="Arial"/>
                <a:cs typeface="Arial"/>
              </a:rPr>
              <a:t>c</a:t>
            </a:r>
            <a:r>
              <a:rPr sz="2500" spc="-10" dirty="0">
                <a:latin typeface="Arial"/>
                <a:cs typeface="Arial"/>
              </a:rPr>
              <a:t>h</a:t>
            </a:r>
            <a:r>
              <a:rPr sz="2500" spc="-15" dirty="0">
                <a:latin typeface="Arial"/>
                <a:cs typeface="Arial"/>
              </a:rPr>
              <a:t>ise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300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a</a:t>
            </a:r>
            <a:r>
              <a:rPr sz="2500" spc="-15" dirty="0">
                <a:latin typeface="Arial"/>
                <a:cs typeface="Arial"/>
              </a:rPr>
              <a:t>x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B</a:t>
            </a:r>
            <a:r>
              <a:rPr sz="2500" spc="-10" dirty="0">
                <a:latin typeface="Arial"/>
                <a:cs typeface="Arial"/>
              </a:rPr>
              <a:t>oa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-10" dirty="0">
                <a:latin typeface="Arial"/>
                <a:cs typeface="Arial"/>
              </a:rPr>
              <a:t>d: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“Ot</a:t>
            </a:r>
            <a:r>
              <a:rPr sz="2500" spc="-10" dirty="0">
                <a:latin typeface="Arial"/>
                <a:cs typeface="Arial"/>
              </a:rPr>
              <a:t>her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O</a:t>
            </a:r>
            <a:r>
              <a:rPr sz="2500" spc="-10" dirty="0">
                <a:latin typeface="Arial"/>
                <a:cs typeface="Arial"/>
              </a:rPr>
              <a:t>n</a:t>
            </a:r>
            <a:r>
              <a:rPr sz="2500" spc="-15" dirty="0">
                <a:latin typeface="Arial"/>
                <a:cs typeface="Arial"/>
              </a:rPr>
              <a:t>li</a:t>
            </a:r>
            <a:r>
              <a:rPr sz="2500" spc="-10" dirty="0">
                <a:latin typeface="Arial"/>
                <a:cs typeface="Arial"/>
              </a:rPr>
              <a:t>n</a:t>
            </a:r>
            <a:r>
              <a:rPr sz="2500" spc="-15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Filing O</a:t>
            </a:r>
            <a:r>
              <a:rPr sz="2500" spc="-10" dirty="0">
                <a:latin typeface="Arial"/>
                <a:cs typeface="Arial"/>
              </a:rPr>
              <a:t>pt</a:t>
            </a:r>
            <a:r>
              <a:rPr sz="2500" spc="-15" dirty="0">
                <a:latin typeface="Arial"/>
                <a:cs typeface="Arial"/>
              </a:rPr>
              <a:t>i</a:t>
            </a:r>
            <a:r>
              <a:rPr sz="2500" spc="-10" dirty="0">
                <a:latin typeface="Arial"/>
                <a:cs typeface="Arial"/>
              </a:rPr>
              <a:t>on</a:t>
            </a:r>
            <a:r>
              <a:rPr sz="2500" spc="-15" dirty="0">
                <a:latin typeface="Arial"/>
                <a:cs typeface="Arial"/>
              </a:rPr>
              <a:t>s”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h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ttp</a:t>
            </a:r>
            <a:r>
              <a:rPr sz="2500" u="heavy" spc="-2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s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://</a:t>
            </a:r>
            <a:r>
              <a:rPr sz="2500" u="heavy" spc="-2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ww</a:t>
            </a:r>
            <a:r>
              <a:rPr sz="2500" u="heavy" spc="-15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w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.ftb.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c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a.go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v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/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i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nd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ivi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dua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ls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/ef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il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e/a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lls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oft</a:t>
            </a:r>
            <a:r>
              <a:rPr sz="2500" u="heavy" spc="-2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w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a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re</a:t>
            </a:r>
            <a:endParaRPr sz="2500" dirty="0">
              <a:latin typeface="Arial"/>
              <a:cs typeface="Arial"/>
            </a:endParaRPr>
          </a:p>
          <a:p>
            <a:pPr marL="295910" marR="215265">
              <a:lnSpc>
                <a:spcPct val="80000"/>
              </a:lnSpc>
              <a:spcBef>
                <a:spcPts val="15"/>
              </a:spcBef>
            </a:pP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.sht</a:t>
            </a:r>
            <a:r>
              <a:rPr sz="2500" u="heavy" spc="-2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ml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?</a:t>
            </a:r>
            <a:r>
              <a:rPr sz="2500" u="heavy" spc="-3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W</a:t>
            </a:r>
            <a:r>
              <a:rPr sz="2500" u="heavy" spc="-30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T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.</a:t>
            </a:r>
            <a:r>
              <a:rPr sz="2500" u="heavy" spc="-3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m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c_id</a:t>
            </a:r>
            <a:r>
              <a:rPr sz="2500" u="heavy" spc="-2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=H</a:t>
            </a:r>
            <a:r>
              <a:rPr sz="2500" u="heavy" spc="-2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P_On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line_AllFilingOptions&amp;</a:t>
            </a:r>
            <a:r>
              <a:rPr sz="2500" spc="-10" dirty="0">
                <a:solidFill>
                  <a:srgbClr val="8DC765"/>
                </a:solidFill>
                <a:latin typeface="Arial"/>
                <a:cs typeface="Arial"/>
              </a:rPr>
              <a:t> </a:t>
            </a:r>
            <a:r>
              <a:rPr sz="2500" u="heavy" spc="-3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W</a:t>
            </a:r>
            <a:r>
              <a:rPr sz="2500" u="heavy" spc="-30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T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.svl</a:t>
            </a:r>
            <a:r>
              <a:rPr sz="2500" u="heavy" spc="-2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=H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Ef2</a:t>
            </a:r>
            <a:endParaRPr sz="25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25" dirty="0">
                <a:latin typeface="Arial"/>
                <a:cs typeface="Arial"/>
              </a:rPr>
              <a:t>R</a:t>
            </a:r>
            <a:r>
              <a:rPr sz="2500" spc="-20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F</a:t>
            </a:r>
            <a:r>
              <a:rPr sz="2500" spc="-15" dirty="0">
                <a:latin typeface="Arial"/>
                <a:cs typeface="Arial"/>
              </a:rPr>
              <a:t>or</a:t>
            </a:r>
            <a:r>
              <a:rPr sz="2500" spc="-25" dirty="0">
                <a:latin typeface="Arial"/>
                <a:cs typeface="Arial"/>
              </a:rPr>
              <a:t>m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Inst</a:t>
            </a:r>
            <a:r>
              <a:rPr sz="2500" spc="-15" dirty="0">
                <a:latin typeface="Arial"/>
                <a:cs typeface="Arial"/>
              </a:rPr>
              <a:t>ructions:</a:t>
            </a:r>
            <a:endParaRPr sz="25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70"/>
              </a:spcBef>
            </a:pPr>
            <a:r>
              <a:rPr sz="2200" spc="10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u="heavy" spc="-15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1040</a:t>
            </a:r>
            <a:endParaRPr sz="22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70"/>
              </a:spcBef>
            </a:pPr>
            <a:r>
              <a:rPr sz="2200" spc="105" dirty="0" smtClean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u="heavy" spc="-1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1040</a:t>
            </a:r>
            <a:r>
              <a:rPr sz="2200" u="heavy" spc="-2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N</a:t>
            </a:r>
            <a:r>
              <a:rPr sz="2200" u="heavy" spc="-20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R</a:t>
            </a:r>
            <a:endParaRPr sz="22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70"/>
              </a:spcBef>
            </a:pPr>
            <a:r>
              <a:rPr sz="2200" spc="105" dirty="0" smtClean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u="heavy" spc="-1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1040-ES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29992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23304" y="449580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930" rIns="0" bIns="0" rtlCol="0">
            <a:spAutoFit/>
          </a:bodyPr>
          <a:lstStyle/>
          <a:p>
            <a:pPr marL="1449070">
              <a:lnSpc>
                <a:spcPct val="100000"/>
              </a:lnSpc>
            </a:pPr>
            <a:r>
              <a:rPr spc="-114" dirty="0" smtClean="0"/>
              <a:t>F</a:t>
            </a:r>
            <a:r>
              <a:rPr spc="-15" dirty="0" smtClean="0"/>
              <a:t>e</a:t>
            </a:r>
            <a:r>
              <a:rPr spc="-25" dirty="0" smtClean="0"/>
              <a:t>d</a:t>
            </a:r>
            <a:r>
              <a:rPr spc="-15" dirty="0" smtClean="0"/>
              <a:t>e</a:t>
            </a:r>
            <a:r>
              <a:rPr spc="-10" dirty="0" smtClean="0"/>
              <a:t>r</a:t>
            </a:r>
            <a:r>
              <a:rPr spc="-25" dirty="0" smtClean="0"/>
              <a:t>a</a:t>
            </a:r>
            <a:r>
              <a:rPr spc="-10" dirty="0" smtClean="0"/>
              <a:t>l</a:t>
            </a:r>
            <a:r>
              <a:rPr spc="-540" dirty="0" smtClean="0"/>
              <a:t> </a:t>
            </a:r>
            <a:r>
              <a:rPr spc="-505" dirty="0" smtClean="0"/>
              <a:t>T</a:t>
            </a:r>
            <a:r>
              <a:rPr spc="-25" dirty="0" smtClean="0"/>
              <a:t>a</a:t>
            </a:r>
            <a:r>
              <a:rPr spc="-20" dirty="0" smtClean="0"/>
              <a:t>x</a:t>
            </a:r>
            <a:r>
              <a:rPr dirty="0" smtClean="0"/>
              <a:t> </a:t>
            </a:r>
            <a:r>
              <a:rPr spc="-25" dirty="0"/>
              <a:t>R</a:t>
            </a:r>
            <a:r>
              <a:rPr spc="-15" dirty="0"/>
              <a:t>e</a:t>
            </a:r>
            <a:r>
              <a:rPr spc="-20" dirty="0"/>
              <a:t>s</a:t>
            </a:r>
            <a:r>
              <a:rPr spc="-30" dirty="0"/>
              <a:t>o</a:t>
            </a:r>
            <a:r>
              <a:rPr dirty="0"/>
              <a:t>u</a:t>
            </a:r>
            <a:r>
              <a:rPr spc="-90" dirty="0"/>
              <a:t>r</a:t>
            </a:r>
            <a:r>
              <a:rPr spc="-20" dirty="0"/>
              <a:t>c</a:t>
            </a:r>
            <a:r>
              <a:rPr spc="-15" dirty="0"/>
              <a:t>e</a:t>
            </a:r>
            <a:r>
              <a:rPr spc="-20"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80236" y="1473707"/>
            <a:ext cx="6898005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02870" indent="-283210">
              <a:lnSpc>
                <a:spcPts val="216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lang="en-US" sz="2000" spc="-5" dirty="0" smtClean="0">
                <a:latin typeface="Arial"/>
                <a:cs typeface="Arial"/>
                <a:hlinkClick r:id="rId4"/>
              </a:rPr>
              <a:t>Publication 5307</a:t>
            </a:r>
            <a:r>
              <a:rPr lang="en-US" sz="2000" spc="-5" dirty="0" smtClean="0">
                <a:latin typeface="Arial"/>
                <a:cs typeface="Arial"/>
              </a:rPr>
              <a:t>: Tax Reform Basics for Individuals and Individuals</a:t>
            </a:r>
            <a:endParaRPr lang="en-US" sz="2000" spc="-5" dirty="0" smtClean="0">
              <a:latin typeface="Arial"/>
              <a:cs typeface="Arial"/>
              <a:hlinkClick r:id="rId5"/>
            </a:endParaRPr>
          </a:p>
          <a:p>
            <a:pPr marL="295910" marR="102870" indent="-283210">
              <a:lnSpc>
                <a:spcPts val="216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u="heavy" spc="-5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P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ub</a:t>
            </a:r>
            <a:r>
              <a:rPr sz="2000" u="heavy" spc="-5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li</a:t>
            </a:r>
            <a:r>
              <a:rPr sz="2000" u="heavy" spc="5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c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a</a:t>
            </a:r>
            <a:r>
              <a:rPr sz="2000" u="heavy" spc="-10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t</a:t>
            </a:r>
            <a:r>
              <a:rPr sz="2000" u="heavy" spc="-5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i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on</a:t>
            </a:r>
            <a:r>
              <a:rPr sz="2000" u="heavy" spc="-20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515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hho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Non-immigrants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ore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gn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iti</a:t>
            </a:r>
            <a:r>
              <a:rPr sz="2000" dirty="0">
                <a:latin typeface="Arial"/>
                <a:cs typeface="Arial"/>
              </a:rPr>
              <a:t>es</a:t>
            </a:r>
          </a:p>
          <a:p>
            <a:pPr marL="295910" indent="-28321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P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ub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li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on</a:t>
            </a:r>
            <a:r>
              <a:rPr sz="2000" u="heavy" spc="-2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519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.S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immigrant</a:t>
            </a:r>
            <a:r>
              <a:rPr sz="2000" dirty="0" smtClean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36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P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ub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li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on</a:t>
            </a:r>
            <a:r>
              <a:rPr sz="2000" u="heavy" spc="-20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901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es</a:t>
            </a:r>
          </a:p>
          <a:p>
            <a:pPr marL="295910" indent="-283210">
              <a:lnSpc>
                <a:spcPct val="100000"/>
              </a:lnSpc>
              <a:spcBef>
                <a:spcPts val="36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P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ub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li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on</a:t>
            </a:r>
            <a:r>
              <a:rPr sz="2000" u="heavy" spc="-20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970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ene</a:t>
            </a:r>
            <a:r>
              <a:rPr sz="2000" spc="-5" dirty="0">
                <a:latin typeface="Arial"/>
                <a:cs typeface="Arial"/>
              </a:rPr>
              <a:t>fit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</a:p>
          <a:p>
            <a:pPr marL="295910" indent="-283210">
              <a:lnSpc>
                <a:spcPct val="100000"/>
              </a:lnSpc>
              <a:spcBef>
                <a:spcPts val="359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87-31: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</a:p>
          <a:p>
            <a:pPr marL="295910" indent="-283210">
              <a:lnSpc>
                <a:spcPct val="100000"/>
              </a:lnSpc>
              <a:spcBef>
                <a:spcPts val="359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dirty="0" smtClean="0">
                <a:latin typeface="Arial"/>
                <a:cs typeface="Arial"/>
              </a:rPr>
              <a:t>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U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n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i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ed</a:t>
            </a:r>
            <a:r>
              <a:rPr sz="2000" u="heavy" spc="-2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S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a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es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n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o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m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e</a:t>
            </a:r>
            <a:r>
              <a:rPr sz="2000" u="heavy" spc="-8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spc="-22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ax</a:t>
            </a:r>
            <a:r>
              <a:rPr sz="2000" u="heavy" spc="-5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spc="-7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rea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es</a:t>
            </a:r>
            <a:r>
              <a:rPr sz="2000" u="heavy" spc="-4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-</a:t>
            </a:r>
            <a:r>
              <a:rPr sz="2000" u="heavy" spc="-12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A</a:t>
            </a:r>
            <a:r>
              <a:rPr sz="2000" u="heavy" spc="-12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o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Z</a:t>
            </a:r>
            <a:endParaRPr sz="2000" dirty="0">
              <a:latin typeface="Arial"/>
              <a:cs typeface="Arial"/>
            </a:endParaRPr>
          </a:p>
          <a:p>
            <a:pPr marL="295910" marR="720090" indent="-283210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e: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h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p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: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/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/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ww</a:t>
            </a:r>
            <a:r>
              <a:rPr sz="2000" u="heavy" spc="-10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w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.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r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s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.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g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o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v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/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ua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c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/</a:t>
            </a:r>
            <a:r>
              <a:rPr sz="2000" u="heavy" spc="-229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x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pa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y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e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r-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A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d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v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o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a</a:t>
            </a:r>
            <a:r>
              <a:rPr sz="2000" u="heavy" spc="-2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e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-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S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er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v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i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e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-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6</a:t>
            </a:r>
            <a:endParaRPr sz="2000" dirty="0">
              <a:latin typeface="Arial"/>
              <a:cs typeface="Arial"/>
            </a:endParaRPr>
          </a:p>
          <a:p>
            <a:pPr marL="295910" marR="5080" indent="-283210">
              <a:lnSpc>
                <a:spcPts val="216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ernal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enue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dua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”: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h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p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: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/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/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ww</a:t>
            </a:r>
            <a:r>
              <a:rPr sz="2000" u="heavy" spc="-10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w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.i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r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s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.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g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o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v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/i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nd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i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v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dua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l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s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/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nde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x.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h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t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m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l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?na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v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m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e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nu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=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m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en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u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1</a:t>
            </a:r>
            <a:endParaRPr sz="20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u="heavy" spc="5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w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w</a:t>
            </a:r>
            <a:r>
              <a:rPr sz="2000" u="heavy" spc="-105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w</a:t>
            </a:r>
            <a:r>
              <a:rPr sz="2000" u="heavy" spc="-10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.</a:t>
            </a:r>
            <a:r>
              <a:rPr sz="2000" u="heavy" spc="-5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i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r</a:t>
            </a:r>
            <a:r>
              <a:rPr sz="2000" u="heavy" spc="5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s</a:t>
            </a:r>
            <a:r>
              <a:rPr sz="2000" u="heavy" spc="-10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.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gov</a:t>
            </a:r>
            <a:endParaRPr lang="en-US" sz="2000" u="heavy" dirty="0" smtClean="0">
              <a:solidFill>
                <a:srgbClr val="8DC765"/>
              </a:solidFill>
              <a:latin typeface="Arial"/>
              <a:cs typeface="Arial"/>
            </a:endParaRPr>
          </a:p>
          <a:p>
            <a:pPr marL="295910" indent="-283210">
              <a:spcBef>
                <a:spcPts val="3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lang="en-US" sz="2000" u="sng" dirty="0">
                <a:hlinkClick r:id="rId13"/>
              </a:rPr>
              <a:t>https://www.irs.gov/identity-theft-central</a:t>
            </a:r>
            <a:endParaRPr lang="en-US" sz="2000" dirty="0"/>
          </a:p>
          <a:p>
            <a:pPr marL="295910" indent="-28321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15824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37119" y="449580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630" rIns="0" bIns="0" rtlCol="0">
            <a:spAutoFit/>
          </a:bodyPr>
          <a:lstStyle/>
          <a:p>
            <a:pPr marL="633730">
              <a:lnSpc>
                <a:spcPts val="4315"/>
              </a:lnSpc>
            </a:pPr>
            <a:r>
              <a:rPr spc="-25" dirty="0"/>
              <a:t>Cali</a:t>
            </a:r>
            <a:r>
              <a:rPr spc="-45" dirty="0"/>
              <a:t>f</a:t>
            </a:r>
            <a:r>
              <a:rPr spc="-5" dirty="0"/>
              <a:t>or</a:t>
            </a:r>
            <a:r>
              <a:rPr dirty="0"/>
              <a:t>n</a:t>
            </a:r>
            <a:r>
              <a:rPr spc="-15" dirty="0"/>
              <a:t>i</a:t>
            </a:r>
            <a:r>
              <a:rPr spc="-20" dirty="0"/>
              <a:t>a</a:t>
            </a:r>
            <a:r>
              <a:rPr spc="15" dirty="0"/>
              <a:t> </a:t>
            </a:r>
            <a:r>
              <a:rPr spc="-30" dirty="0"/>
              <a:t>S</a:t>
            </a:r>
            <a:r>
              <a:rPr spc="-15" dirty="0"/>
              <a:t>t</a:t>
            </a:r>
            <a:r>
              <a:rPr spc="-25" dirty="0"/>
              <a:t>a</a:t>
            </a:r>
            <a:r>
              <a:rPr spc="-20" dirty="0"/>
              <a:t>te</a:t>
            </a:r>
            <a:r>
              <a:rPr spc="10" dirty="0"/>
              <a:t> </a:t>
            </a:r>
            <a:r>
              <a:rPr dirty="0"/>
              <a:t>Inc</a:t>
            </a:r>
            <a:r>
              <a:rPr spc="-5" dirty="0"/>
              <a:t>om</a:t>
            </a:r>
            <a:r>
              <a:rPr dirty="0"/>
              <a:t>e</a:t>
            </a:r>
            <a:r>
              <a:rPr spc="-540" dirty="0"/>
              <a:t> </a:t>
            </a:r>
            <a:r>
              <a:rPr spc="-505" dirty="0"/>
              <a:t>T</a:t>
            </a:r>
            <a:r>
              <a:rPr spc="-25" dirty="0"/>
              <a:t>a</a:t>
            </a:r>
            <a:r>
              <a:rPr spc="-125" dirty="0"/>
              <a:t>x</a:t>
            </a:r>
            <a:r>
              <a:rPr spc="-15" dirty="0"/>
              <a:t>e</a:t>
            </a:r>
            <a:r>
              <a:rPr spc="-20"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04036" y="1482312"/>
            <a:ext cx="6917690" cy="43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equ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pa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dirty="0">
                <a:latin typeface="Arial"/>
                <a:cs typeface="Arial"/>
              </a:rPr>
              <a:t>?</a:t>
            </a:r>
          </a:p>
          <a:p>
            <a:pPr marL="332105">
              <a:lnSpc>
                <a:spcPct val="100000"/>
              </a:lnSpc>
              <a:spcBef>
                <a:spcPts val="615"/>
              </a:spcBef>
            </a:pPr>
            <a:r>
              <a:rPr sz="2800" spc="-1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800" spc="-3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citizen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600"/>
              </a:spcBef>
            </a:pPr>
            <a:r>
              <a:rPr sz="2800" spc="-1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800" spc="-3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esi</a:t>
            </a:r>
            <a:r>
              <a:rPr sz="2800" spc="-15" dirty="0">
                <a:latin typeface="Arial"/>
                <a:cs typeface="Arial"/>
              </a:rPr>
              <a:t>den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lang="en-US" sz="2800" spc="-25" dirty="0" smtClean="0">
                <a:latin typeface="Arial"/>
                <a:cs typeface="Arial"/>
              </a:rPr>
              <a:t>immigrant</a:t>
            </a:r>
            <a:r>
              <a:rPr sz="2800" spc="-10" dirty="0" smtClean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600"/>
              </a:spcBef>
            </a:pPr>
            <a:r>
              <a:rPr sz="2800" spc="-15" dirty="0" smtClean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lang="en-US" sz="2800" spc="-30" dirty="0" smtClean="0">
                <a:latin typeface="Arial"/>
                <a:cs typeface="Arial"/>
              </a:rPr>
              <a:t>Non-immigrants</a:t>
            </a:r>
            <a:endParaRPr sz="2800" dirty="0">
              <a:latin typeface="Arial"/>
              <a:cs typeface="Arial"/>
            </a:endParaRPr>
          </a:p>
          <a:p>
            <a:pPr marL="817244" marR="687705" indent="-22860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solidFill>
                  <a:srgbClr val="FEB80A"/>
                </a:solidFill>
                <a:latin typeface="Wingdings"/>
                <a:cs typeface="Wingdings"/>
              </a:rPr>
              <a:t></a:t>
            </a:r>
            <a:r>
              <a:rPr sz="2400" spc="-5" dirty="0">
                <a:latin typeface="Arial"/>
                <a:cs typeface="Arial"/>
              </a:rPr>
              <a:t>Cali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 gene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Fede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ie</a:t>
            </a:r>
            <a:r>
              <a:rPr sz="2400" dirty="0">
                <a:latin typeface="Arial"/>
                <a:cs typeface="Arial"/>
              </a:rPr>
              <a:t>s.</a:t>
            </a:r>
          </a:p>
          <a:p>
            <a:pPr marL="817244" marR="5080" indent="-2286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EB80A"/>
                </a:solidFill>
                <a:latin typeface="Wingdings"/>
                <a:cs typeface="Wingdings"/>
              </a:rPr>
              <a:t>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iden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eig</a:t>
            </a:r>
            <a:r>
              <a:rPr sz="2400" dirty="0">
                <a:latin typeface="Arial"/>
                <a:cs typeface="Arial"/>
              </a:rPr>
              <a:t>n c</a:t>
            </a:r>
            <a:r>
              <a:rPr sz="2400" spc="-5" dirty="0">
                <a:latin typeface="Arial"/>
                <a:cs typeface="Arial"/>
              </a:rPr>
              <a:t>oun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ie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rf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rm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rv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Cali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wh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ei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 fr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uall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ub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hholding.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99603" y="605027"/>
            <a:ext cx="739139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988" rIns="0" bIns="0" rtlCol="0">
            <a:spAutoFit/>
          </a:bodyPr>
          <a:lstStyle/>
          <a:p>
            <a:pPr marL="570865">
              <a:lnSpc>
                <a:spcPts val="4285"/>
              </a:lnSpc>
            </a:pPr>
            <a:r>
              <a:rPr dirty="0">
                <a:latin typeface="Arial"/>
                <a:cs typeface="Arial"/>
              </a:rPr>
              <a:t>Ca</a:t>
            </a:r>
            <a:r>
              <a:rPr spc="-5" dirty="0">
                <a:latin typeface="Arial"/>
                <a:cs typeface="Arial"/>
              </a:rPr>
              <a:t>li</a:t>
            </a:r>
            <a:r>
              <a:rPr dirty="0">
                <a:latin typeface="Arial"/>
                <a:cs typeface="Arial"/>
              </a:rPr>
              <a:t>f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ni</a:t>
            </a:r>
            <a:r>
              <a:rPr dirty="0">
                <a:latin typeface="Arial"/>
                <a:cs typeface="Arial"/>
              </a:rPr>
              <a:t>a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tate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7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axes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543716"/>
            <a:ext cx="7252970" cy="4806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iden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Cali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a</a:t>
            </a:r>
          </a:p>
          <a:p>
            <a:pPr marL="570230" marR="5080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dirty="0">
                <a:latin typeface="Arial"/>
                <a:cs typeface="Arial"/>
              </a:rPr>
              <a:t>Genera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a”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 purpo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eone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ho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es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han 9</a:t>
            </a:r>
            <a:r>
              <a:rPr sz="2000" spc="-5" dirty="0">
                <a:latin typeface="Arial"/>
                <a:cs typeface="Arial"/>
              </a:rPr>
              <a:t> m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0" dirty="0">
                <a:latin typeface="Arial"/>
                <a:cs typeface="Arial"/>
              </a:rPr>
              <a:t> y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-10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es 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urn,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ered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817244" marR="955675" lvl="2" indent="-228600">
              <a:lnSpc>
                <a:spcPct val="100000"/>
              </a:lnSpc>
              <a:spcBef>
                <a:spcPts val="434"/>
              </a:spcBef>
              <a:buClr>
                <a:srgbClr val="FEB80A"/>
              </a:buClr>
              <a:buFont typeface="Wingdings"/>
              <a:buChar char=""/>
              <a:tabLst>
                <a:tab pos="817880" algn="l"/>
              </a:tabLst>
            </a:pPr>
            <a:r>
              <a:rPr sz="1800" spc="-5" dirty="0">
                <a:latin typeface="Arial"/>
                <a:cs typeface="Arial"/>
              </a:rPr>
              <a:t>Pl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  <a:hlinkClick r:id="rId4"/>
              </a:rPr>
              <a:t>FTB Publication 1031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f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gu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 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den</a:t>
            </a:r>
            <a:r>
              <a:rPr sz="1800" dirty="0">
                <a:latin typeface="Arial"/>
                <a:cs typeface="Arial"/>
              </a:rPr>
              <a:t>cy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us</a:t>
            </a:r>
            <a:endParaRPr sz="18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Non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iden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Cali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a</a:t>
            </a:r>
          </a:p>
          <a:p>
            <a:pPr marL="570230" marR="632460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does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requ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repor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hho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ll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ws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grant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hat repre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es</a:t>
            </a:r>
          </a:p>
          <a:p>
            <a:pPr marL="570230" marR="184150" lvl="1" indent="-237490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ow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hou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ub</a:t>
            </a:r>
            <a:r>
              <a:rPr sz="2000" spc="-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t</a:t>
            </a:r>
            <a:r>
              <a:rPr sz="2000" dirty="0" smtClean="0">
                <a:latin typeface="Arial"/>
                <a:cs typeface="Arial"/>
              </a:rPr>
              <a:t>a</a:t>
            </a:r>
            <a:r>
              <a:rPr sz="2000" spc="-10" dirty="0" smtClean="0">
                <a:latin typeface="Arial"/>
                <a:cs typeface="Arial"/>
              </a:rPr>
              <a:t>x</a:t>
            </a:r>
            <a:r>
              <a:rPr sz="2000" dirty="0" smtClean="0">
                <a:latin typeface="Arial"/>
                <a:cs typeface="Arial"/>
              </a:rPr>
              <a:t>es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789940" marR="184150" lvl="2">
              <a:spcBef>
                <a:spcPts val="595"/>
              </a:spcBef>
              <a:buClr>
                <a:srgbClr val="3891A7"/>
              </a:buClr>
              <a:tabLst>
                <a:tab pos="570865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3876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925311" y="9692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65630" y="682212"/>
            <a:ext cx="709866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1870" marR="5080" indent="-2249805">
              <a:lnSpc>
                <a:spcPct val="100000"/>
              </a:lnSpc>
            </a:pP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H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2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2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po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rt</a:t>
            </a:r>
            <a:r>
              <a:rPr sz="3200" b="1" spc="-1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966602"/>
            <a:ext cx="7160895" cy="4937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spc="5" dirty="0">
                <a:latin typeface="Arial"/>
                <a:cs typeface="Arial"/>
              </a:rPr>
              <a:t>C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5" dirty="0">
                <a:latin typeface="Arial"/>
                <a:cs typeface="Arial"/>
              </a:rPr>
              <a:t>li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nco</a:t>
            </a:r>
            <a:r>
              <a:rPr sz="3000" spc="-5" dirty="0">
                <a:latin typeface="Arial"/>
                <a:cs typeface="Arial"/>
              </a:rPr>
              <a:t>m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33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ax</a:t>
            </a:r>
            <a:r>
              <a:rPr sz="3000" spc="5" dirty="0">
                <a:latin typeface="Arial"/>
                <a:cs typeface="Arial"/>
              </a:rPr>
              <a:t> R</a:t>
            </a:r>
            <a:r>
              <a:rPr sz="3000" dirty="0">
                <a:latin typeface="Arial"/>
                <a:cs typeface="Arial"/>
              </a:rPr>
              <a:t>epo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ng:</a:t>
            </a:r>
          </a:p>
          <a:p>
            <a:pPr marL="570230" marR="419100" indent="-238125">
              <a:lnSpc>
                <a:spcPts val="2810"/>
              </a:lnSpc>
              <a:spcBef>
                <a:spcPts val="655"/>
              </a:spcBef>
            </a:pPr>
            <a:r>
              <a:rPr sz="26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lif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den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epo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Fede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al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j</a:t>
            </a:r>
            <a:r>
              <a:rPr sz="2600" spc="5" dirty="0">
                <a:latin typeface="Arial"/>
                <a:cs typeface="Arial"/>
              </a:rPr>
              <a:t>us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os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nco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 </a:t>
            </a:r>
            <a:r>
              <a:rPr sz="2600" spc="5" dirty="0">
                <a:latin typeface="Arial"/>
                <a:cs typeface="Arial"/>
              </a:rPr>
              <a:t>L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 </a:t>
            </a:r>
            <a:r>
              <a:rPr sz="2600" spc="5" dirty="0">
                <a:latin typeface="Arial"/>
                <a:cs typeface="Arial"/>
              </a:rPr>
              <a:t>1</a:t>
            </a:r>
            <a:r>
              <a:rPr sz="2600" dirty="0">
                <a:latin typeface="Arial"/>
                <a:cs typeface="Arial"/>
              </a:rPr>
              <a:t>3 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 smtClean="0">
                <a:latin typeface="Arial"/>
                <a:cs typeface="Arial"/>
              </a:rPr>
              <a:t>FT</a:t>
            </a:r>
            <a:r>
              <a:rPr lang="en-US" sz="2600" spc="5" dirty="0" smtClean="0">
                <a:latin typeface="Arial"/>
                <a:cs typeface="Arial"/>
              </a:rPr>
              <a:t>B </a:t>
            </a:r>
            <a:r>
              <a:rPr lang="en-US" sz="2600" spc="5" dirty="0" smtClean="0">
                <a:latin typeface="Arial"/>
                <a:cs typeface="Arial"/>
                <a:hlinkClick r:id="rId4"/>
              </a:rPr>
              <a:t>Form 540</a:t>
            </a:r>
            <a:endParaRPr sz="2600" dirty="0">
              <a:latin typeface="Arial"/>
              <a:cs typeface="Arial"/>
            </a:endParaRPr>
          </a:p>
          <a:p>
            <a:pPr marL="570230" marR="317500" indent="-238125">
              <a:lnSpc>
                <a:spcPts val="2810"/>
              </a:lnSpc>
              <a:spcBef>
                <a:spcPts val="600"/>
              </a:spcBef>
            </a:pPr>
            <a:r>
              <a:rPr sz="26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lif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on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den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</a:t>
            </a:r>
            <a:r>
              <a:rPr sz="2600" spc="-5" dirty="0">
                <a:latin typeface="Arial"/>
                <a:cs typeface="Arial"/>
              </a:rPr>
              <a:t>rt-</a:t>
            </a:r>
            <a:r>
              <a:rPr sz="2600" spc="-24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ear 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den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epo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he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Fede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j</a:t>
            </a:r>
            <a:r>
              <a:rPr sz="2600" spc="5" dirty="0">
                <a:latin typeface="Arial"/>
                <a:cs typeface="Arial"/>
              </a:rPr>
              <a:t>us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ed 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os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nco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L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1</a:t>
            </a:r>
            <a:r>
              <a:rPr sz="2600" dirty="0">
                <a:latin typeface="Arial"/>
                <a:cs typeface="Arial"/>
              </a:rPr>
              <a:t>3 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lang="en-US" sz="2600" spc="5" dirty="0" smtClean="0">
                <a:latin typeface="Arial"/>
                <a:cs typeface="Arial"/>
              </a:rPr>
              <a:t>FTB </a:t>
            </a:r>
            <a:r>
              <a:rPr lang="en-US" sz="2600" spc="5" dirty="0" smtClean="0">
                <a:latin typeface="Arial"/>
                <a:cs typeface="Arial"/>
                <a:hlinkClick r:id="rId5"/>
              </a:rPr>
              <a:t>Form 540NR</a:t>
            </a:r>
            <a:endParaRPr lang="en-US" sz="2600" spc="5" dirty="0" smtClean="0">
              <a:latin typeface="Arial"/>
              <a:cs typeface="Arial"/>
            </a:endParaRPr>
          </a:p>
          <a:p>
            <a:pPr marL="789940" marR="238760" lvl="2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r>
              <a:rPr lang="en-US" sz="2600" spc="5" dirty="0" smtClean="0">
                <a:latin typeface="Arial"/>
                <a:cs typeface="Arial"/>
              </a:rPr>
              <a:t>	</a:t>
            </a:r>
            <a:r>
              <a:rPr lang="en-US" sz="2000" spc="-5" dirty="0" smtClean="0">
                <a:solidFill>
                  <a:srgbClr val="C32D2E"/>
                </a:solidFill>
                <a:latin typeface="Wingdings"/>
                <a:cs typeface="Wingdings"/>
              </a:rPr>
              <a:t></a:t>
            </a:r>
            <a:r>
              <a:rPr lang="en-US" sz="1400" dirty="0" smtClean="0">
                <a:latin typeface="Arial"/>
                <a:cs typeface="Arial"/>
              </a:rPr>
              <a:t>E-filing software should produce the FTB Form 540NR for taxpayers who are not residents of California (unlike the e-filing software issues for IRS Form 1040NR)</a:t>
            </a:r>
          </a:p>
          <a:p>
            <a:pPr marL="570230" marR="317500" indent="-238125">
              <a:lnSpc>
                <a:spcPts val="2810"/>
              </a:lnSpc>
              <a:spcBef>
                <a:spcPts val="600"/>
              </a:spcBef>
            </a:pPr>
            <a:endParaRPr lang="en-US" sz="2600" spc="5" dirty="0" smtClean="0">
              <a:latin typeface="Arial"/>
              <a:cs typeface="Arial"/>
            </a:endParaRPr>
          </a:p>
          <a:p>
            <a:pPr marL="570230" marR="317500" indent="-238125">
              <a:lnSpc>
                <a:spcPts val="2810"/>
              </a:lnSpc>
              <a:spcBef>
                <a:spcPts val="600"/>
              </a:spcBef>
            </a:pPr>
            <a:r>
              <a:rPr lang="en-US" sz="2600" spc="5" dirty="0">
                <a:latin typeface="Arial"/>
                <a:cs typeface="Arial"/>
              </a:rPr>
              <a:t>	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63986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7995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lifo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nia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13 – Federal Adjusted Gross Income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85" y="1093812"/>
            <a:ext cx="3912801" cy="5154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276" y="1295399"/>
            <a:ext cx="3690617" cy="4953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4800" y="2895600"/>
            <a:ext cx="805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10,000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9358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413" y="331923"/>
            <a:ext cx="761517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7995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lifo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nia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spc="-5" dirty="0" smtClean="0">
                <a:solidFill>
                  <a:srgbClr val="FF0000"/>
                </a:solidFill>
                <a:latin typeface="Arial"/>
                <a:cs typeface="Arial"/>
              </a:rPr>
              <a:t>Nonr</a:t>
            </a:r>
            <a:r>
              <a:rPr sz="1800" spc="-10" dirty="0" smtClean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1800" dirty="0" smtClean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 smtClean="0">
                <a:solidFill>
                  <a:srgbClr val="FF0000"/>
                </a:solidFill>
                <a:latin typeface="Arial"/>
                <a:cs typeface="Arial"/>
              </a:rPr>
              <a:t>nts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13 – Federal Adjusted Gross Income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04" y="758360"/>
            <a:ext cx="4164696" cy="552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708" y="1084385"/>
            <a:ext cx="3556714" cy="5058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48600" y="1752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10,000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53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14188" y="8168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413" y="331923"/>
            <a:ext cx="7615173" cy="692263"/>
          </a:xfrm>
          <a:prstGeom prst="rect">
            <a:avLst/>
          </a:prstGeom>
        </p:spPr>
        <p:txBody>
          <a:bodyPr vert="horz" wrap="square" lIns="0" tIns="197888" rIns="0" bIns="0" rtlCol="0">
            <a:spAutoFit/>
          </a:bodyPr>
          <a:lstStyle/>
          <a:p>
            <a:pPr marL="3399154" marR="5080" indent="-2504440" algn="ctr">
              <a:lnSpc>
                <a:spcPct val="100000"/>
              </a:lnSpc>
            </a:pPr>
            <a:r>
              <a:rPr lang="en-US" sz="3200" dirty="0" smtClean="0">
                <a:latin typeface="Arial"/>
                <a:cs typeface="Arial"/>
              </a:rPr>
              <a:t>Fellowship Grants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662144"/>
            <a:ext cx="7183120" cy="412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22885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doe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RS</a:t>
            </a:r>
            <a:r>
              <a:rPr sz="3200" spc="-5" dirty="0">
                <a:latin typeface="Arial"/>
                <a:cs typeface="Arial"/>
              </a:rPr>
              <a:t> 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fellowship grants for income tax purposes</a:t>
            </a:r>
            <a:r>
              <a:rPr sz="3200" spc="-10" dirty="0" smtClean="0"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  <a:p>
            <a:pPr marL="789305" marR="5080" indent="-457200">
              <a:lnSpc>
                <a:spcPts val="303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spc="-25" dirty="0" smtClean="0">
                <a:latin typeface="Arial"/>
                <a:cs typeface="Arial"/>
              </a:rPr>
              <a:t>Fellowship payments are taxable, unless they are excluded from taxable income under Section 117(a) of the Internal Revenue Code</a:t>
            </a:r>
          </a:p>
          <a:p>
            <a:pPr marL="789305" marR="5080" indent="-457200">
              <a:lnSpc>
                <a:spcPts val="303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spc="-25" dirty="0" smtClean="0">
                <a:latin typeface="Arial"/>
                <a:cs typeface="Arial"/>
              </a:rPr>
              <a:t>Non-compensatory fellowship grants </a:t>
            </a:r>
            <a:r>
              <a:rPr lang="en-US" sz="2800" spc="-5" dirty="0" smtClean="0">
                <a:latin typeface="Arial"/>
                <a:cs typeface="Arial"/>
              </a:rPr>
              <a:t>nee</a:t>
            </a:r>
            <a:r>
              <a:rPr lang="en-US" sz="2800" dirty="0" smtClean="0">
                <a:latin typeface="Arial"/>
                <a:cs typeface="Arial"/>
              </a:rPr>
              <a:t>d</a:t>
            </a:r>
            <a:r>
              <a:rPr lang="en-US" sz="2800" spc="1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to be</a:t>
            </a:r>
            <a:r>
              <a:rPr lang="en-US" sz="2800" spc="-1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r</a:t>
            </a:r>
            <a:r>
              <a:rPr lang="en-US" sz="2800" spc="-5" dirty="0" smtClean="0">
                <a:latin typeface="Arial"/>
                <a:cs typeface="Arial"/>
              </a:rPr>
              <a:t>epo</a:t>
            </a:r>
            <a:r>
              <a:rPr lang="en-US" sz="2800" dirty="0" smtClean="0">
                <a:latin typeface="Arial"/>
                <a:cs typeface="Arial"/>
              </a:rPr>
              <a:t>rted</a:t>
            </a:r>
            <a:r>
              <a:rPr lang="en-US" sz="2800" spc="-5" dirty="0" smtClean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o</a:t>
            </a:r>
            <a:r>
              <a:rPr lang="en-US" sz="2800" dirty="0">
                <a:latin typeface="Arial"/>
                <a:cs typeface="Arial"/>
              </a:rPr>
              <a:t>n y</a:t>
            </a:r>
            <a:r>
              <a:rPr lang="en-US" sz="2800" spc="-5" dirty="0">
                <a:latin typeface="Arial"/>
                <a:cs typeface="Arial"/>
              </a:rPr>
              <a:t>ou</a:t>
            </a:r>
            <a:r>
              <a:rPr lang="en-US" sz="2800" dirty="0">
                <a:latin typeface="Arial"/>
                <a:cs typeface="Arial"/>
              </a:rPr>
              <a:t>r</a:t>
            </a:r>
            <a:r>
              <a:rPr lang="en-US" sz="2800" spc="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spc="-5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x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</a:t>
            </a:r>
            <a:r>
              <a:rPr lang="en-US" sz="2800" spc="-5" dirty="0">
                <a:latin typeface="Arial"/>
                <a:cs typeface="Arial"/>
              </a:rPr>
              <a:t>e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spc="-5" dirty="0">
                <a:latin typeface="Arial"/>
                <a:cs typeface="Arial"/>
              </a:rPr>
              <a:t>u</a:t>
            </a:r>
            <a:r>
              <a:rPr lang="en-US" sz="2800" dirty="0">
                <a:latin typeface="Arial"/>
                <a:cs typeface="Arial"/>
              </a:rPr>
              <a:t>rn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be</a:t>
            </a:r>
            <a:r>
              <a:rPr lang="en-US" sz="2800" dirty="0">
                <a:latin typeface="Arial"/>
                <a:cs typeface="Arial"/>
              </a:rPr>
              <a:t>c</a:t>
            </a:r>
            <a:r>
              <a:rPr lang="en-US" sz="2800" spc="-5" dirty="0">
                <a:latin typeface="Arial"/>
                <a:cs typeface="Arial"/>
              </a:rPr>
              <a:t>au</a:t>
            </a:r>
            <a:r>
              <a:rPr lang="en-US" sz="2800" dirty="0">
                <a:latin typeface="Arial"/>
                <a:cs typeface="Arial"/>
              </a:rPr>
              <a:t>se</a:t>
            </a:r>
            <a:r>
              <a:rPr lang="en-US" sz="2800" spc="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spc="-5" dirty="0">
                <a:latin typeface="Arial"/>
                <a:cs typeface="Arial"/>
              </a:rPr>
              <a:t>hey a</a:t>
            </a:r>
            <a:r>
              <a:rPr lang="en-US" sz="2800" dirty="0">
                <a:latin typeface="Arial"/>
                <a:cs typeface="Arial"/>
              </a:rPr>
              <a:t>re “</a:t>
            </a:r>
            <a:r>
              <a:rPr lang="en-US" sz="2800" spc="-5" dirty="0">
                <a:solidFill>
                  <a:srgbClr val="FF0000"/>
                </a:solidFill>
                <a:latin typeface="Arial"/>
                <a:cs typeface="Arial"/>
              </a:rPr>
              <a:t>nonquali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n-US" sz="2800" spc="-5" dirty="0">
                <a:solidFill>
                  <a:srgbClr val="FF0000"/>
                </a:solidFill>
                <a:latin typeface="Arial"/>
                <a:cs typeface="Arial"/>
              </a:rPr>
              <a:t>ied</a:t>
            </a:r>
            <a:r>
              <a:rPr lang="en-US" sz="2800" dirty="0">
                <a:latin typeface="Arial"/>
                <a:cs typeface="Arial"/>
              </a:rPr>
              <a:t>”</a:t>
            </a:r>
            <a:r>
              <a:rPr lang="en-US" sz="2800" spc="5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</a:t>
            </a:r>
            <a:r>
              <a:rPr lang="en-US" sz="2800" spc="-5" dirty="0">
                <a:latin typeface="Arial"/>
                <a:cs typeface="Arial"/>
              </a:rPr>
              <a:t>ellow</a:t>
            </a:r>
            <a:r>
              <a:rPr lang="en-US" sz="2800" dirty="0">
                <a:latin typeface="Arial"/>
                <a:cs typeface="Arial"/>
              </a:rPr>
              <a:t>s</a:t>
            </a:r>
            <a:r>
              <a:rPr lang="en-US" sz="2800" spc="-5" dirty="0">
                <a:latin typeface="Arial"/>
                <a:cs typeface="Arial"/>
              </a:rPr>
              <a:t>hips</a:t>
            </a:r>
            <a:r>
              <a:rPr lang="en-US" sz="2800" dirty="0">
                <a:latin typeface="Arial"/>
                <a:cs typeface="Arial"/>
              </a:rPr>
              <a:t>,</a:t>
            </a:r>
            <a:r>
              <a:rPr lang="en-US" sz="2800" spc="3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s </a:t>
            </a:r>
            <a:r>
              <a:rPr lang="en-US" sz="2800" spc="-5" dirty="0">
                <a:latin typeface="Arial"/>
                <a:cs typeface="Arial"/>
              </a:rPr>
              <a:t>e</a:t>
            </a:r>
            <a:r>
              <a:rPr lang="en-US" sz="2800" spc="-15" dirty="0">
                <a:latin typeface="Arial"/>
                <a:cs typeface="Arial"/>
              </a:rPr>
              <a:t>x</a:t>
            </a:r>
            <a:r>
              <a:rPr lang="en-US" sz="2800" spc="-5" dirty="0">
                <a:latin typeface="Arial"/>
                <a:cs typeface="Arial"/>
              </a:rPr>
              <a:t>plaine</a:t>
            </a:r>
            <a:r>
              <a:rPr lang="en-US" sz="2800" dirty="0">
                <a:latin typeface="Arial"/>
                <a:cs typeface="Arial"/>
              </a:rPr>
              <a:t>d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i</a:t>
            </a:r>
            <a:r>
              <a:rPr lang="en-US" sz="2800" dirty="0">
                <a:latin typeface="Arial"/>
                <a:cs typeface="Arial"/>
              </a:rPr>
              <a:t>n </a:t>
            </a:r>
            <a:r>
              <a:rPr lang="en-US" sz="2800" spc="-5" dirty="0">
                <a:latin typeface="Arial"/>
                <a:cs typeface="Arial"/>
              </a:rPr>
              <a:t>la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spc="-5" dirty="0">
                <a:latin typeface="Arial"/>
                <a:cs typeface="Arial"/>
              </a:rPr>
              <a:t>e</a:t>
            </a:r>
            <a:r>
              <a:rPr lang="en-US" sz="2800" dirty="0">
                <a:latin typeface="Arial"/>
                <a:cs typeface="Arial"/>
              </a:rPr>
              <a:t>r</a:t>
            </a:r>
            <a:r>
              <a:rPr lang="en-US" sz="2800" spc="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</a:t>
            </a:r>
            <a:r>
              <a:rPr lang="en-US" sz="2800" spc="-5" dirty="0">
                <a:latin typeface="Arial"/>
                <a:cs typeface="Arial"/>
              </a:rPr>
              <a:t>lide</a:t>
            </a:r>
            <a:r>
              <a:rPr lang="en-US" sz="2800" dirty="0">
                <a:latin typeface="Arial"/>
                <a:cs typeface="Arial"/>
              </a:rPr>
              <a:t>s</a:t>
            </a:r>
            <a:r>
              <a:rPr lang="en-US" sz="2800" spc="-25" dirty="0" smtClean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51852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62571" y="678180"/>
            <a:ext cx="739139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230" rIns="0" bIns="0" rtlCol="0">
            <a:spAutoFit/>
          </a:bodyPr>
          <a:lstStyle/>
          <a:p>
            <a:pPr marL="1207770">
              <a:lnSpc>
                <a:spcPts val="4315"/>
              </a:lnSpc>
            </a:pPr>
            <a:r>
              <a:rPr spc="-25" dirty="0"/>
              <a:t>Cali</a:t>
            </a:r>
            <a:r>
              <a:rPr spc="-45" dirty="0"/>
              <a:t>f</a:t>
            </a:r>
            <a:r>
              <a:rPr spc="-5" dirty="0"/>
              <a:t>or</a:t>
            </a:r>
            <a:r>
              <a:rPr dirty="0"/>
              <a:t>n</a:t>
            </a:r>
            <a:r>
              <a:rPr spc="-15" dirty="0"/>
              <a:t>i</a:t>
            </a:r>
            <a:r>
              <a:rPr spc="-20" dirty="0"/>
              <a:t>a</a:t>
            </a:r>
            <a:r>
              <a:rPr spc="-525" dirty="0"/>
              <a:t> </a:t>
            </a:r>
            <a:r>
              <a:rPr spc="-505" dirty="0"/>
              <a:t>T</a:t>
            </a:r>
            <a:r>
              <a:rPr spc="-25" dirty="0"/>
              <a:t>a</a:t>
            </a:r>
            <a:r>
              <a:rPr spc="-20" dirty="0"/>
              <a:t>x</a:t>
            </a:r>
            <a:r>
              <a:rPr dirty="0"/>
              <a:t> </a:t>
            </a:r>
            <a:r>
              <a:rPr spc="-30" dirty="0"/>
              <a:t>R</a:t>
            </a:r>
            <a:r>
              <a:rPr spc="-15" dirty="0"/>
              <a:t>e</a:t>
            </a:r>
            <a:r>
              <a:rPr spc="-25" dirty="0"/>
              <a:t>s</a:t>
            </a:r>
            <a:r>
              <a:rPr spc="-5" dirty="0"/>
              <a:t>o</a:t>
            </a:r>
            <a:r>
              <a:rPr dirty="0"/>
              <a:t>u</a:t>
            </a:r>
            <a:r>
              <a:rPr spc="-90" dirty="0"/>
              <a:t>r</a:t>
            </a:r>
            <a:r>
              <a:rPr dirty="0"/>
              <a:t>c</a:t>
            </a:r>
            <a:r>
              <a:rPr spc="-15" dirty="0"/>
              <a:t>e</a:t>
            </a:r>
            <a:r>
              <a:rPr spc="-20"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558512"/>
            <a:ext cx="7158355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45745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spc="-5" dirty="0" smtClean="0">
                <a:latin typeface="Arial"/>
                <a:cs typeface="Arial"/>
                <a:hlinkClick r:id="rId4"/>
              </a:rPr>
              <a:t>FTB Publication 1031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-10" dirty="0">
                <a:latin typeface="Arial"/>
                <a:cs typeface="Arial"/>
              </a:rPr>
              <a:t>ne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den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us</a:t>
            </a:r>
            <a:endParaRPr sz="3200" dirty="0">
              <a:latin typeface="Arial"/>
              <a:cs typeface="Arial"/>
            </a:endParaRPr>
          </a:p>
          <a:p>
            <a:pPr marL="295910" marR="35814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FT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ub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101</a:t>
            </a:r>
            <a:r>
              <a:rPr sz="3200" dirty="0" smtClean="0">
                <a:latin typeface="Arial"/>
                <a:cs typeface="Arial"/>
              </a:rPr>
              <a:t>7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den</a:t>
            </a: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den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</a:t>
            </a:r>
            <a:r>
              <a:rPr sz="3200" spc="-10" dirty="0">
                <a:latin typeface="Arial"/>
                <a:cs typeface="Arial"/>
              </a:rPr>
              <a:t>hho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 </a:t>
            </a:r>
            <a:r>
              <a:rPr sz="320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de</a:t>
            </a:r>
            <a:r>
              <a:rPr sz="3200" spc="-5" dirty="0" smtClean="0">
                <a:latin typeface="Arial"/>
                <a:cs typeface="Arial"/>
              </a:rPr>
              <a:t>li</a:t>
            </a:r>
            <a:r>
              <a:rPr sz="3200" spc="-10" dirty="0" smtClean="0">
                <a:latin typeface="Arial"/>
                <a:cs typeface="Arial"/>
              </a:rPr>
              <a:t>nes</a:t>
            </a:r>
            <a:r>
              <a:rPr lang="en-US" sz="3200" spc="-10" dirty="0" smtClean="0">
                <a:latin typeface="Arial"/>
                <a:cs typeface="Arial"/>
              </a:rPr>
              <a:t> </a:t>
            </a:r>
            <a:r>
              <a:rPr lang="en-US" sz="3200" spc="5" dirty="0">
                <a:latin typeface="Arial"/>
                <a:cs typeface="Arial"/>
              </a:rPr>
              <a:t>(can be found in </a:t>
            </a:r>
            <a:r>
              <a:rPr lang="en-US" sz="3200" spc="5" dirty="0">
                <a:latin typeface="Arial"/>
                <a:cs typeface="Arial"/>
                <a:hlinkClick r:id="rId5"/>
              </a:rPr>
              <a:t>FTB Form search</a:t>
            </a:r>
            <a:r>
              <a:rPr lang="en-US" sz="3200" spc="5" dirty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</a:t>
            </a:r>
            <a:r>
              <a:rPr sz="3200" spc="-10" dirty="0">
                <a:latin typeface="Arial"/>
                <a:cs typeface="Arial"/>
              </a:rPr>
              <a:t>oa</a:t>
            </a:r>
            <a:r>
              <a:rPr sz="3200" dirty="0">
                <a:latin typeface="Arial"/>
                <a:cs typeface="Arial"/>
              </a:rPr>
              <a:t>rd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</a:t>
            </a:r>
            <a:r>
              <a:rPr sz="3200" spc="-5" dirty="0">
                <a:latin typeface="Arial"/>
                <a:cs typeface="Arial"/>
              </a:rPr>
              <a:t>FTB</a:t>
            </a:r>
            <a:r>
              <a:rPr sz="3200" dirty="0">
                <a:latin typeface="Arial"/>
                <a:cs typeface="Arial"/>
              </a:rPr>
              <a:t>)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eb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it</a:t>
            </a:r>
            <a:r>
              <a:rPr sz="3200" spc="-10" dirty="0">
                <a:latin typeface="Arial"/>
                <a:cs typeface="Arial"/>
              </a:rPr>
              <a:t>e: </a:t>
            </a:r>
            <a:r>
              <a:rPr sz="3200" dirty="0">
                <a:latin typeface="Arial"/>
                <a:cs typeface="Arial"/>
              </a:rPr>
              <a:t>“</a:t>
            </a:r>
            <a:r>
              <a:rPr sz="3200" spc="-5" dirty="0">
                <a:latin typeface="Arial"/>
                <a:cs typeface="Arial"/>
                <a:hlinkClick r:id="rId6"/>
              </a:rPr>
              <a:t>I</a:t>
            </a:r>
            <a:r>
              <a:rPr sz="3200" spc="-10" dirty="0">
                <a:latin typeface="Arial"/>
                <a:cs typeface="Arial"/>
                <a:hlinkClick r:id="rId6"/>
              </a:rPr>
              <a:t>nd</a:t>
            </a:r>
            <a:r>
              <a:rPr sz="3200" spc="-5" dirty="0">
                <a:latin typeface="Arial"/>
                <a:cs typeface="Arial"/>
                <a:hlinkClick r:id="rId6"/>
              </a:rPr>
              <a:t>i</a:t>
            </a:r>
            <a:r>
              <a:rPr sz="3200" spc="5" dirty="0">
                <a:latin typeface="Arial"/>
                <a:cs typeface="Arial"/>
                <a:hlinkClick r:id="rId6"/>
              </a:rPr>
              <a:t>v</a:t>
            </a:r>
            <a:r>
              <a:rPr sz="3200" spc="-5" dirty="0">
                <a:latin typeface="Arial"/>
                <a:cs typeface="Arial"/>
                <a:hlinkClick r:id="rId6"/>
              </a:rPr>
              <a:t>i</a:t>
            </a:r>
            <a:r>
              <a:rPr sz="3200" spc="-10" dirty="0">
                <a:latin typeface="Arial"/>
                <a:cs typeface="Arial"/>
                <a:hlinkClick r:id="rId6"/>
              </a:rPr>
              <a:t>dua</a:t>
            </a:r>
            <a:r>
              <a:rPr sz="3200" spc="-5" dirty="0">
                <a:latin typeface="Arial"/>
                <a:cs typeface="Arial"/>
                <a:hlinkClick r:id="rId6"/>
              </a:rPr>
              <a:t>l</a:t>
            </a:r>
            <a:r>
              <a:rPr sz="3200" spc="5" dirty="0">
                <a:latin typeface="Arial"/>
                <a:cs typeface="Arial"/>
                <a:hlinkClick r:id="rId6"/>
              </a:rPr>
              <a:t>s</a:t>
            </a:r>
            <a:r>
              <a:rPr sz="3200" dirty="0" smtClean="0">
                <a:latin typeface="Arial"/>
                <a:cs typeface="Arial"/>
              </a:rPr>
              <a:t>”: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48427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68311" y="605027"/>
            <a:ext cx="739139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988" rIns="0" bIns="0" rtlCol="0">
            <a:spAutoFit/>
          </a:bodyPr>
          <a:lstStyle/>
          <a:p>
            <a:pPr marL="1156335">
              <a:lnSpc>
                <a:spcPts val="4285"/>
              </a:lnSpc>
            </a:pPr>
            <a:r>
              <a:rPr dirty="0">
                <a:latin typeface="Arial"/>
                <a:cs typeface="Arial"/>
              </a:rPr>
              <a:t>Ca</a:t>
            </a:r>
            <a:r>
              <a:rPr spc="-5" dirty="0">
                <a:latin typeface="Arial"/>
                <a:cs typeface="Arial"/>
              </a:rPr>
              <a:t>li</a:t>
            </a:r>
            <a:r>
              <a:rPr dirty="0">
                <a:latin typeface="Arial"/>
                <a:cs typeface="Arial"/>
              </a:rPr>
              <a:t>f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ni</a:t>
            </a:r>
            <a:r>
              <a:rPr dirty="0">
                <a:latin typeface="Arial"/>
                <a:cs typeface="Arial"/>
              </a:rPr>
              <a:t>a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7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ax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Res</a:t>
            </a:r>
            <a:r>
              <a:rPr spc="-5" dirty="0">
                <a:latin typeface="Arial"/>
                <a:cs typeface="Arial"/>
              </a:rPr>
              <a:t>ou</a:t>
            </a:r>
            <a:r>
              <a:rPr dirty="0">
                <a:latin typeface="Arial"/>
                <a:cs typeface="Arial"/>
              </a:rPr>
              <a:t>rces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558512"/>
            <a:ext cx="7238365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FTB</a:t>
            </a:r>
            <a:r>
              <a:rPr sz="3200" spc="-65" dirty="0">
                <a:latin typeface="Arial"/>
                <a:cs typeface="Arial"/>
              </a:rPr>
              <a:t>’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  <a:hlinkClick r:id="rId4"/>
              </a:rPr>
              <a:t>O</a:t>
            </a:r>
            <a:r>
              <a:rPr sz="3200" spc="-10" dirty="0">
                <a:latin typeface="Arial"/>
                <a:cs typeface="Arial"/>
                <a:hlinkClick r:id="rId4"/>
              </a:rPr>
              <a:t>n</a:t>
            </a:r>
            <a:r>
              <a:rPr sz="3200" spc="-5" dirty="0">
                <a:latin typeface="Arial"/>
                <a:cs typeface="Arial"/>
                <a:hlinkClick r:id="rId4"/>
              </a:rPr>
              <a:t>li</a:t>
            </a:r>
            <a:r>
              <a:rPr sz="3200" spc="-10" dirty="0">
                <a:latin typeface="Arial"/>
                <a:cs typeface="Arial"/>
                <a:hlinkClick r:id="rId4"/>
              </a:rPr>
              <a:t>n</a:t>
            </a:r>
            <a:r>
              <a:rPr sz="3200" dirty="0">
                <a:latin typeface="Arial"/>
                <a:cs typeface="Arial"/>
                <a:hlinkClick r:id="rId4"/>
              </a:rPr>
              <a:t>e</a:t>
            </a:r>
            <a:r>
              <a:rPr sz="3200" spc="-10" dirty="0">
                <a:latin typeface="Arial"/>
                <a:cs typeface="Arial"/>
                <a:hlinkClick r:id="rId4"/>
              </a:rPr>
              <a:t> </a:t>
            </a:r>
            <a:r>
              <a:rPr sz="3200" spc="-5" dirty="0">
                <a:latin typeface="Arial"/>
                <a:cs typeface="Arial"/>
                <a:hlinkClick r:id="rId4"/>
              </a:rPr>
              <a:t>Fili</a:t>
            </a:r>
            <a:r>
              <a:rPr sz="3200" spc="-10" dirty="0">
                <a:latin typeface="Arial"/>
                <a:cs typeface="Arial"/>
                <a:hlinkClick r:id="rId4"/>
              </a:rPr>
              <a:t>n</a:t>
            </a:r>
            <a:r>
              <a:rPr sz="3200" dirty="0">
                <a:latin typeface="Arial"/>
                <a:cs typeface="Arial"/>
                <a:hlinkClick r:id="rId4"/>
              </a:rPr>
              <a:t>g</a:t>
            </a:r>
            <a:r>
              <a:rPr sz="3200" spc="-10" dirty="0">
                <a:latin typeface="Arial"/>
                <a:cs typeface="Arial"/>
                <a:hlinkClick r:id="rId4"/>
              </a:rPr>
              <a:t> </a:t>
            </a:r>
            <a:r>
              <a:rPr sz="3200" dirty="0">
                <a:latin typeface="Arial"/>
                <a:cs typeface="Arial"/>
                <a:hlinkClick r:id="rId4"/>
              </a:rPr>
              <a:t>O</a:t>
            </a:r>
            <a:r>
              <a:rPr sz="3200" spc="-10" dirty="0">
                <a:latin typeface="Arial"/>
                <a:cs typeface="Arial"/>
                <a:hlinkClick r:id="rId4"/>
              </a:rPr>
              <a:t>p</a:t>
            </a:r>
            <a:r>
              <a:rPr sz="3200" spc="-5" dirty="0">
                <a:latin typeface="Arial"/>
                <a:cs typeface="Arial"/>
                <a:hlinkClick r:id="rId4"/>
              </a:rPr>
              <a:t>ti</a:t>
            </a:r>
            <a:r>
              <a:rPr sz="3200" spc="-10" dirty="0">
                <a:latin typeface="Arial"/>
                <a:cs typeface="Arial"/>
                <a:hlinkClick r:id="rId4"/>
              </a:rPr>
              <a:t>on</a:t>
            </a:r>
            <a:r>
              <a:rPr sz="3200" spc="5" dirty="0">
                <a:latin typeface="Arial"/>
                <a:cs typeface="Arial"/>
                <a:hlinkClick r:id="rId4"/>
              </a:rPr>
              <a:t>s</a:t>
            </a:r>
            <a:r>
              <a:rPr sz="3200" dirty="0">
                <a:latin typeface="Arial"/>
                <a:cs typeface="Arial"/>
              </a:rPr>
              <a:t>: </a:t>
            </a:r>
            <a:endParaRPr lang="en-US" sz="3200" dirty="0" smtClean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 smtClean="0">
                <a:latin typeface="Arial"/>
                <a:cs typeface="Arial"/>
              </a:rPr>
              <a:t>FT</a:t>
            </a: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rm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5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on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lang="en-US" sz="3200" spc="5" dirty="0" smtClean="0">
                <a:latin typeface="Arial"/>
                <a:cs typeface="Arial"/>
              </a:rPr>
              <a:t> (can be found in </a:t>
            </a:r>
            <a:r>
              <a:rPr lang="en-US" sz="3200" spc="5" dirty="0" smtClean="0">
                <a:latin typeface="Arial"/>
                <a:cs typeface="Arial"/>
                <a:hlinkClick r:id="rId5"/>
              </a:rPr>
              <a:t>FTB Form search</a:t>
            </a:r>
            <a:r>
              <a:rPr lang="en-US" sz="3200" spc="5" dirty="0" smtClean="0">
                <a:latin typeface="Arial"/>
                <a:cs typeface="Arial"/>
              </a:rPr>
              <a:t>)</a:t>
            </a:r>
            <a:r>
              <a:rPr sz="3200" dirty="0" smtClean="0"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789305" indent="-457200">
              <a:lnSpc>
                <a:spcPct val="100000"/>
              </a:lnSpc>
              <a:spcBef>
                <a:spcPts val="615"/>
              </a:spcBef>
              <a:buFont typeface="Arial" charset="0"/>
              <a:buChar char="•"/>
            </a:pPr>
            <a:r>
              <a:rPr lang="en-US" sz="2800" dirty="0" smtClean="0">
                <a:latin typeface="Arial"/>
                <a:cs typeface="Arial"/>
              </a:rPr>
              <a:t>540</a:t>
            </a:r>
          </a:p>
          <a:p>
            <a:pPr marL="789305" indent="-457200">
              <a:lnSpc>
                <a:spcPct val="100000"/>
              </a:lnSpc>
              <a:spcBef>
                <a:spcPts val="615"/>
              </a:spcBef>
              <a:buFont typeface="Arial" charset="0"/>
              <a:buChar char="•"/>
            </a:pPr>
            <a:r>
              <a:rPr lang="en-US" sz="2800" dirty="0" smtClean="0">
                <a:latin typeface="Arial"/>
                <a:cs typeface="Arial"/>
              </a:rPr>
              <a:t>540NR</a:t>
            </a:r>
            <a:r>
              <a:rPr lang="en-US" sz="2800" dirty="0" smtClean="0">
                <a:latin typeface="Arial"/>
                <a:cs typeface="Arial"/>
                <a:hlinkClick r:id="rId6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34259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56830" y="449580"/>
            <a:ext cx="739139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630" rIns="0" bIns="0" rtlCol="0">
            <a:spAutoFit/>
          </a:bodyPr>
          <a:lstStyle/>
          <a:p>
            <a:pPr marL="1720214">
              <a:lnSpc>
                <a:spcPts val="4315"/>
              </a:lnSpc>
            </a:pPr>
            <a:r>
              <a:rPr spc="-5" dirty="0"/>
              <a:t>Uni</a:t>
            </a:r>
            <a:r>
              <a:rPr spc="-95" dirty="0"/>
              <a:t>v</a:t>
            </a:r>
            <a:r>
              <a:rPr spc="-15" dirty="0"/>
              <a:t>e</a:t>
            </a:r>
            <a:r>
              <a:rPr spc="-10" dirty="0"/>
              <a:t>r</a:t>
            </a:r>
            <a:r>
              <a:rPr spc="-20" dirty="0"/>
              <a:t>s</a:t>
            </a:r>
            <a:r>
              <a:rPr spc="-15" dirty="0"/>
              <a:t>i</a:t>
            </a:r>
            <a:r>
              <a:rPr spc="-20" dirty="0"/>
              <a:t>ty</a:t>
            </a:r>
            <a:r>
              <a:rPr spc="5" dirty="0"/>
              <a:t> </a:t>
            </a:r>
            <a:r>
              <a:rPr spc="-25" dirty="0"/>
              <a:t>R</a:t>
            </a:r>
            <a:r>
              <a:rPr spc="-15" dirty="0"/>
              <a:t>e</a:t>
            </a:r>
            <a:r>
              <a:rPr spc="-20" dirty="0"/>
              <a:t>s</a:t>
            </a:r>
            <a:r>
              <a:rPr spc="-30" dirty="0"/>
              <a:t>o</a:t>
            </a:r>
            <a:r>
              <a:rPr dirty="0"/>
              <a:t>u</a:t>
            </a:r>
            <a:r>
              <a:rPr spc="-90" dirty="0"/>
              <a:t>r</a:t>
            </a:r>
            <a:r>
              <a:rPr spc="-20" dirty="0"/>
              <a:t>c</a:t>
            </a:r>
            <a:r>
              <a:rPr spc="-15" dirty="0"/>
              <a:t>e</a:t>
            </a:r>
            <a:r>
              <a:rPr spc="-20"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21410" y="1558512"/>
            <a:ext cx="7901178" cy="291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635" marR="5080" indent="-283210">
              <a:lnSpc>
                <a:spcPct val="103899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1271905" algn="l"/>
              </a:tabLst>
            </a:pPr>
            <a:r>
              <a:rPr sz="3200" u="none" dirty="0">
                <a:solidFill>
                  <a:srgbClr val="000000"/>
                </a:solidFill>
              </a:rPr>
              <a:t>UC</a:t>
            </a:r>
            <a:r>
              <a:rPr sz="3200" u="none" spc="-15" dirty="0">
                <a:solidFill>
                  <a:srgbClr val="000000"/>
                </a:solidFill>
              </a:rPr>
              <a:t> </a:t>
            </a:r>
            <a:r>
              <a:rPr sz="3200" u="none" spc="-65" dirty="0">
                <a:solidFill>
                  <a:srgbClr val="000000"/>
                </a:solidFill>
              </a:rPr>
              <a:t>W</a:t>
            </a:r>
            <a:r>
              <a:rPr sz="3200" u="none" spc="-10" dirty="0">
                <a:solidFill>
                  <a:srgbClr val="000000"/>
                </a:solidFill>
              </a:rPr>
              <a:t>eb</a:t>
            </a:r>
            <a:r>
              <a:rPr sz="3200" u="none" spc="5" dirty="0">
                <a:solidFill>
                  <a:srgbClr val="000000"/>
                </a:solidFill>
              </a:rPr>
              <a:t>s</a:t>
            </a:r>
            <a:r>
              <a:rPr sz="3200" u="none" spc="-5" dirty="0">
                <a:solidFill>
                  <a:srgbClr val="000000"/>
                </a:solidFill>
              </a:rPr>
              <a:t>it</a:t>
            </a:r>
            <a:r>
              <a:rPr sz="3200" u="none" spc="-10" dirty="0">
                <a:solidFill>
                  <a:srgbClr val="000000"/>
                </a:solidFill>
              </a:rPr>
              <a:t>e: </a:t>
            </a:r>
            <a:r>
              <a:rPr lang="en-US" spc="-15" dirty="0">
                <a:hlinkClick r:id="rId4"/>
              </a:rPr>
              <a:t>https://www.ucop.edu/financial-accounting/units/payroll-coordination-and-tax-services</a:t>
            </a:r>
            <a:r>
              <a:rPr lang="en-US" spc="-15" dirty="0" smtClean="0">
                <a:hlinkClick r:id="rId4"/>
              </a:rPr>
              <a:t>/</a:t>
            </a:r>
            <a:endParaRPr lang="en-US" spc="-15" dirty="0" smtClean="0"/>
          </a:p>
          <a:p>
            <a:pPr marL="1270635" marR="1307465" indent="-283210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1271905" algn="l"/>
              </a:tabLst>
            </a:pPr>
            <a:r>
              <a:rPr sz="3200" u="none" dirty="0" smtClean="0">
                <a:solidFill>
                  <a:srgbClr val="000000"/>
                </a:solidFill>
              </a:rPr>
              <a:t>G</a:t>
            </a:r>
            <a:r>
              <a:rPr lang="en-US" sz="3200" u="none" spc="-5" dirty="0" smtClean="0">
                <a:solidFill>
                  <a:srgbClr val="000000"/>
                </a:solidFill>
              </a:rPr>
              <a:t>LACIER </a:t>
            </a:r>
            <a:r>
              <a:rPr sz="3200" u="none" dirty="0" smtClean="0">
                <a:solidFill>
                  <a:srgbClr val="000000"/>
                </a:solidFill>
              </a:rPr>
              <a:t>N</a:t>
            </a:r>
            <a:r>
              <a:rPr sz="3200" u="none" spc="-10" dirty="0" smtClean="0">
                <a:solidFill>
                  <a:srgbClr val="000000"/>
                </a:solidFill>
              </a:rPr>
              <a:t>on</a:t>
            </a:r>
            <a:r>
              <a:rPr lang="en-US" sz="3200" u="none" spc="-10" dirty="0" smtClean="0">
                <a:solidFill>
                  <a:srgbClr val="000000"/>
                </a:solidFill>
              </a:rPr>
              <a:t>-</a:t>
            </a:r>
            <a:r>
              <a:rPr lang="en-US" sz="3200" u="none" spc="-5" dirty="0" smtClean="0">
                <a:solidFill>
                  <a:srgbClr val="000000"/>
                </a:solidFill>
              </a:rPr>
              <a:t>immigrant</a:t>
            </a:r>
            <a:r>
              <a:rPr sz="3200" u="none" spc="-60" dirty="0" smtClean="0">
                <a:solidFill>
                  <a:srgbClr val="000000"/>
                </a:solidFill>
              </a:rPr>
              <a:t> </a:t>
            </a:r>
            <a:r>
              <a:rPr sz="3200" u="none" spc="-365" dirty="0">
                <a:solidFill>
                  <a:srgbClr val="000000"/>
                </a:solidFill>
              </a:rPr>
              <a:t>T</a:t>
            </a:r>
            <a:r>
              <a:rPr sz="3200" u="none" spc="-10" dirty="0">
                <a:solidFill>
                  <a:srgbClr val="000000"/>
                </a:solidFill>
              </a:rPr>
              <a:t>ax </a:t>
            </a:r>
            <a:r>
              <a:rPr sz="3200" u="none" spc="-5" dirty="0">
                <a:solidFill>
                  <a:srgbClr val="000000"/>
                </a:solidFill>
              </a:rPr>
              <a:t>P</a:t>
            </a:r>
            <a:r>
              <a:rPr sz="3200" u="none" dirty="0">
                <a:solidFill>
                  <a:srgbClr val="000000"/>
                </a:solidFill>
              </a:rPr>
              <a:t>r</a:t>
            </a:r>
            <a:r>
              <a:rPr sz="3200" u="none" spc="-10" dirty="0">
                <a:solidFill>
                  <a:srgbClr val="000000"/>
                </a:solidFill>
              </a:rPr>
              <a:t>epa</a:t>
            </a:r>
            <a:r>
              <a:rPr sz="3200" u="none" dirty="0">
                <a:solidFill>
                  <a:srgbClr val="000000"/>
                </a:solidFill>
              </a:rPr>
              <a:t>r</a:t>
            </a:r>
            <a:r>
              <a:rPr sz="3200" u="none" spc="-10" dirty="0">
                <a:solidFill>
                  <a:srgbClr val="000000"/>
                </a:solidFill>
              </a:rPr>
              <a:t>a</a:t>
            </a:r>
            <a:r>
              <a:rPr sz="3200" u="none" spc="-5" dirty="0">
                <a:solidFill>
                  <a:srgbClr val="000000"/>
                </a:solidFill>
              </a:rPr>
              <a:t>ti</a:t>
            </a:r>
            <a:r>
              <a:rPr sz="3200" u="none" spc="-10" dirty="0">
                <a:solidFill>
                  <a:srgbClr val="000000"/>
                </a:solidFill>
              </a:rPr>
              <a:t>o</a:t>
            </a:r>
            <a:r>
              <a:rPr sz="3200" u="none" dirty="0">
                <a:solidFill>
                  <a:srgbClr val="000000"/>
                </a:solidFill>
              </a:rPr>
              <a:t>n</a:t>
            </a:r>
            <a:r>
              <a:rPr sz="3200" u="none" spc="-20" dirty="0">
                <a:solidFill>
                  <a:srgbClr val="000000"/>
                </a:solidFill>
              </a:rPr>
              <a:t> </a:t>
            </a:r>
            <a:r>
              <a:rPr sz="3200" u="none" spc="-5" dirty="0">
                <a:solidFill>
                  <a:srgbClr val="000000"/>
                </a:solidFill>
              </a:rPr>
              <a:t>S</a:t>
            </a:r>
            <a:r>
              <a:rPr sz="3200" u="none" spc="-10" dirty="0">
                <a:solidFill>
                  <a:srgbClr val="000000"/>
                </a:solidFill>
              </a:rPr>
              <a:t>o</a:t>
            </a:r>
            <a:r>
              <a:rPr sz="3200" u="none" spc="-5" dirty="0">
                <a:solidFill>
                  <a:srgbClr val="000000"/>
                </a:solidFill>
              </a:rPr>
              <a:t>ft</a:t>
            </a:r>
            <a:r>
              <a:rPr sz="3200" u="none" dirty="0">
                <a:solidFill>
                  <a:srgbClr val="000000"/>
                </a:solidFill>
              </a:rPr>
              <a:t>w</a:t>
            </a:r>
            <a:r>
              <a:rPr sz="3200" u="none" spc="-10" dirty="0">
                <a:solidFill>
                  <a:srgbClr val="000000"/>
                </a:solidFill>
              </a:rPr>
              <a:t>a</a:t>
            </a:r>
            <a:r>
              <a:rPr sz="3200" u="none" dirty="0">
                <a:solidFill>
                  <a:srgbClr val="000000"/>
                </a:solidFill>
              </a:rPr>
              <a:t>re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45674940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52499"/>
            <a:ext cx="723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you.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Any 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67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422135" y="1045463"/>
            <a:ext cx="66140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4483" y="758412"/>
            <a:ext cx="71043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9739" marR="5080" indent="-1717675">
              <a:lnSpc>
                <a:spcPct val="100000"/>
              </a:lnSpc>
            </a:pPr>
            <a:r>
              <a:rPr lang="en-US"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Compensatory 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hi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200" b="1" spc="-40" dirty="0" smtClean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Gr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924716"/>
            <a:ext cx="7223759" cy="440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64515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ts 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pen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 </a:t>
            </a:r>
            <a:r>
              <a:rPr sz="2400" spc="-5" dirty="0">
                <a:latin typeface="Arial"/>
                <a:cs typeface="Arial"/>
              </a:rPr>
              <a:t>ei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ollowin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appl</a:t>
            </a:r>
            <a:r>
              <a:rPr sz="2400" dirty="0">
                <a:latin typeface="Arial"/>
                <a:cs typeface="Arial"/>
              </a:rPr>
              <a:t>y:</a:t>
            </a:r>
          </a:p>
          <a:p>
            <a:pPr marL="570230" marR="5080" lvl="1" indent="-23749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 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ng, 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ear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10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;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</a:p>
          <a:p>
            <a:pPr marL="570230" marR="7620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enab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"</a:t>
            </a:r>
            <a:r>
              <a:rPr sz="2000" dirty="0">
                <a:latin typeface="Arial"/>
                <a:cs typeface="Arial"/>
              </a:rPr>
              <a:t>pur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es 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ear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ar</a:t>
            </a:r>
            <a:r>
              <a:rPr sz="2000" i="1" spc="-5" dirty="0">
                <a:latin typeface="Arial"/>
                <a:cs typeface="Arial"/>
              </a:rPr>
              <a:t>il</a:t>
            </a:r>
            <a:r>
              <a:rPr sz="2000" i="1" dirty="0">
                <a:latin typeface="Arial"/>
                <a:cs typeface="Arial"/>
              </a:rPr>
              <a:t>y </a:t>
            </a:r>
            <a:r>
              <a:rPr sz="2000" i="1" spc="-5" dirty="0">
                <a:latin typeface="Arial"/>
                <a:cs typeface="Arial"/>
              </a:rPr>
              <a:t>f</a:t>
            </a:r>
            <a:r>
              <a:rPr sz="2000" i="1" dirty="0">
                <a:latin typeface="Arial"/>
                <a:cs typeface="Arial"/>
              </a:rPr>
              <a:t>or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he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bene</a:t>
            </a:r>
            <a:r>
              <a:rPr sz="2000" i="1" spc="-10" dirty="0">
                <a:latin typeface="Arial"/>
                <a:cs typeface="Arial"/>
              </a:rPr>
              <a:t>f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t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he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gran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”</a:t>
            </a:r>
          </a:p>
          <a:p>
            <a:pPr marL="295910" marR="867410" indent="-283210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pen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 t</a:t>
            </a:r>
            <a:r>
              <a:rPr sz="2400" spc="-5" dirty="0">
                <a:latin typeface="Arial"/>
                <a:cs typeface="Arial"/>
              </a:rPr>
              <a:t>he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ipien</a:t>
            </a:r>
            <a:r>
              <a:rPr sz="2400" dirty="0">
                <a:latin typeface="Arial"/>
                <a:cs typeface="Arial"/>
              </a:rPr>
              <a:t>ts-</a:t>
            </a:r>
          </a:p>
          <a:p>
            <a:pPr marL="838200" lvl="1" indent="-514984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Wingdings"/>
              <a:buChar char=""/>
              <a:tabLst>
                <a:tab pos="838835" algn="l"/>
                <a:tab pos="3662679" algn="l"/>
              </a:tabLst>
            </a:pPr>
            <a:r>
              <a:rPr sz="2000" dirty="0">
                <a:latin typeface="Arial"/>
                <a:cs typeface="Arial"/>
              </a:rPr>
              <a:t>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’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gro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dirty="0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n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dirty="0" smtClean="0">
                <a:latin typeface="Arial"/>
                <a:cs typeface="Arial"/>
              </a:rPr>
              <a:t>o</a:t>
            </a:r>
            <a:r>
              <a:rPr sz="2000" spc="-5" dirty="0" smtClean="0">
                <a:latin typeface="Arial"/>
                <a:cs typeface="Arial"/>
              </a:rPr>
              <a:t>m</a:t>
            </a:r>
            <a:r>
              <a:rPr sz="2000" dirty="0" smtClean="0">
                <a:latin typeface="Arial"/>
                <a:cs typeface="Arial"/>
              </a:rPr>
              <a:t>e,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</a:p>
          <a:p>
            <a:pPr marL="838200" marR="877569" lvl="1" indent="-51498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838835" algn="l"/>
              </a:tabLst>
            </a:pP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ab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 re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’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re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dirty="0" smtClean="0">
                <a:latin typeface="Arial"/>
                <a:cs typeface="Arial"/>
              </a:rPr>
              <a:t>urn</a:t>
            </a:r>
            <a:r>
              <a:rPr sz="2000" spc="-10" dirty="0" smtClean="0">
                <a:latin typeface="Arial"/>
                <a:cs typeface="Arial"/>
              </a:rPr>
              <a:t>s</a:t>
            </a:r>
            <a:endParaRPr lang="en-US" sz="2000" spc="-10" dirty="0" smtClean="0">
              <a:latin typeface="Arial"/>
              <a:cs typeface="Arial"/>
            </a:endParaRPr>
          </a:p>
          <a:p>
            <a:pPr marL="838200" marR="877569" lvl="1" indent="-51498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838835" algn="l"/>
              </a:tabLst>
            </a:pPr>
            <a:r>
              <a:rPr lang="en-US" sz="2000" spc="-10" dirty="0" smtClean="0">
                <a:latin typeface="Arial"/>
                <a:cs typeface="Arial"/>
              </a:rPr>
              <a:t>may be subject to OASDI and Medicare</a:t>
            </a:r>
            <a:r>
              <a:rPr sz="200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549895" y="10454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6605" y="306799"/>
            <a:ext cx="584644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7975" algn="ctr">
              <a:lnSpc>
                <a:spcPct val="100000"/>
              </a:lnSpc>
            </a:pPr>
            <a:r>
              <a:rPr lang="en-US" sz="3200" b="1" spc="-245" dirty="0" smtClean="0">
                <a:solidFill>
                  <a:srgbClr val="572314"/>
                </a:solidFill>
                <a:latin typeface="Arial"/>
                <a:cs typeface="Arial"/>
              </a:rPr>
              <a:t>Income Calculation:</a:t>
            </a:r>
          </a:p>
          <a:p>
            <a:pPr marL="12700" marR="5080" indent="307975">
              <a:lnSpc>
                <a:spcPct val="100000"/>
              </a:lnSpc>
            </a:pPr>
            <a:r>
              <a:rPr sz="3200" b="1" spc="-245" dirty="0" smtClean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 smtClean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ve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 S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hol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3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819887"/>
            <a:ext cx="7212330" cy="512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16205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800" dirty="0">
                <a:latin typeface="Arial"/>
                <a:cs typeface="Arial"/>
              </a:rPr>
              <a:t>Scho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sh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Fe</a:t>
            </a:r>
            <a:r>
              <a:rPr sz="2800" spc="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sh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 </a:t>
            </a:r>
            <a:r>
              <a:rPr sz="2800" spc="5" dirty="0" smtClean="0">
                <a:latin typeface="Arial"/>
                <a:cs typeface="Arial"/>
              </a:rPr>
              <a:t>N</a:t>
            </a:r>
            <a:r>
              <a:rPr sz="2800" dirty="0" smtClean="0">
                <a:latin typeface="Arial"/>
                <a:cs typeface="Arial"/>
              </a:rPr>
              <a:t>on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dirty="0" smtClean="0">
                <a:latin typeface="Arial"/>
                <a:cs typeface="Arial"/>
              </a:rPr>
              <a:t>axab</a:t>
            </a:r>
            <a:r>
              <a:rPr sz="2800" spc="5" dirty="0" smtClean="0">
                <a:latin typeface="Arial"/>
                <a:cs typeface="Arial"/>
              </a:rPr>
              <a:t>l</a:t>
            </a:r>
            <a:r>
              <a:rPr sz="280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f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hey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used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dirty="0" smtClean="0">
                <a:latin typeface="Arial"/>
                <a:cs typeface="Arial"/>
              </a:rPr>
              <a:t>or</a:t>
            </a:r>
            <a:r>
              <a:rPr sz="2800" i="1" dirty="0" smtClean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570230" marR="5080" indent="-238125">
              <a:lnSpc>
                <a:spcPct val="100000"/>
              </a:lnSpc>
              <a:spcBef>
                <a:spcPts val="615"/>
              </a:spcBef>
            </a:pPr>
            <a:r>
              <a:rPr sz="26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iti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 smtClean="0">
                <a:latin typeface="Arial"/>
                <a:cs typeface="Arial"/>
              </a:rPr>
              <a:t>f</a:t>
            </a:r>
            <a:r>
              <a:rPr sz="2400" spc="5" dirty="0" smtClean="0">
                <a:latin typeface="Arial"/>
                <a:cs typeface="Arial"/>
              </a:rPr>
              <a:t>ee</a:t>
            </a:r>
            <a:r>
              <a:rPr sz="2400" dirty="0" smtClean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 (both academic and nonacademic)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equ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or a</a:t>
            </a:r>
            <a:r>
              <a:rPr sz="2400" spc="-5" dirty="0">
                <a:latin typeface="Arial"/>
                <a:cs typeface="Arial"/>
              </a:rPr>
              <a:t>tt</a:t>
            </a:r>
            <a:r>
              <a:rPr sz="2400" spc="5" dirty="0">
                <a:latin typeface="Arial"/>
                <a:cs typeface="Arial"/>
              </a:rPr>
              <a:t>endanc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ve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570230" marR="172720" indent="-23812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400" spc="5" dirty="0">
                <a:latin typeface="Arial"/>
                <a:cs typeface="Arial"/>
              </a:rPr>
              <a:t>books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supp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5" dirty="0">
                <a:latin typeface="Arial"/>
                <a:cs typeface="Arial"/>
              </a:rPr>
              <a:t>equ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equ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5" dirty="0">
                <a:latin typeface="Arial"/>
                <a:cs typeface="Arial"/>
              </a:rPr>
              <a:t>cou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se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ns</a:t>
            </a:r>
            <a:r>
              <a:rPr sz="2400" spc="-5" dirty="0">
                <a:latin typeface="Arial"/>
                <a:cs typeface="Arial"/>
              </a:rPr>
              <a:t>tr</a:t>
            </a:r>
            <a:r>
              <a:rPr sz="2400" spc="5" dirty="0">
                <a:latin typeface="Arial"/>
                <a:cs typeface="Arial"/>
              </a:rPr>
              <a:t>uc</a:t>
            </a:r>
            <a:r>
              <a:rPr sz="2400" spc="-5" dirty="0">
                <a:latin typeface="Arial"/>
                <a:cs typeface="Arial"/>
              </a:rPr>
              <a:t>ti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ve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295910" marR="796290" indent="-283210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800" dirty="0">
                <a:latin typeface="Arial"/>
                <a:cs typeface="Arial"/>
              </a:rPr>
              <a:t>These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axab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Scho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sh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ps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 Fe</a:t>
            </a:r>
            <a:r>
              <a:rPr sz="2800" spc="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rr</a:t>
            </a:r>
            <a:r>
              <a:rPr sz="280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 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“</a:t>
            </a:r>
            <a:r>
              <a:rPr sz="2800" b="1" dirty="0">
                <a:solidFill>
                  <a:srgbClr val="7030A0"/>
                </a:solidFill>
                <a:latin typeface="Arial"/>
                <a:cs typeface="Arial"/>
              </a:rPr>
              <a:t>qua</a:t>
            </a:r>
            <a:r>
              <a:rPr sz="2800" b="1" spc="-10" dirty="0">
                <a:solidFill>
                  <a:srgbClr val="7030A0"/>
                </a:solidFill>
                <a:latin typeface="Arial"/>
                <a:cs typeface="Arial"/>
              </a:rPr>
              <a:t>li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f</a:t>
            </a:r>
            <a:r>
              <a:rPr sz="2800" b="1" spc="-10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7030A0"/>
                </a:solidFill>
                <a:latin typeface="Arial"/>
                <a:cs typeface="Arial"/>
              </a:rPr>
              <a:t>ed</a:t>
            </a:r>
            <a:r>
              <a:rPr sz="2800" b="1" dirty="0" smtClean="0">
                <a:solidFill>
                  <a:srgbClr val="7030A0"/>
                </a:solidFill>
                <a:latin typeface="Arial"/>
                <a:cs typeface="Arial"/>
              </a:rPr>
              <a:t>”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(short for “qualified tuition and related expenses” for scholarship and fellowship purposes only)</a:t>
            </a:r>
            <a:endParaRPr lang="en-US" sz="2800" dirty="0" smtClean="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26095" y="10454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5577" y="306799"/>
            <a:ext cx="584644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7975" algn="ctr">
              <a:lnSpc>
                <a:spcPct val="100000"/>
              </a:lnSpc>
            </a:pPr>
            <a:r>
              <a:rPr lang="en-US" sz="3200" b="1" spc="-245" dirty="0" smtClean="0">
                <a:solidFill>
                  <a:srgbClr val="572314"/>
                </a:solidFill>
                <a:latin typeface="Arial"/>
                <a:cs typeface="Arial"/>
              </a:rPr>
              <a:t>Income Calculation:</a:t>
            </a:r>
          </a:p>
          <a:p>
            <a:pPr marL="12700" marR="5080" indent="307975" algn="ctr">
              <a:lnSpc>
                <a:spcPct val="100000"/>
              </a:lnSpc>
            </a:pPr>
            <a:r>
              <a:rPr sz="3200" b="1" spc="-245" dirty="0" smtClean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 smtClean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ve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 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hol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996001"/>
            <a:ext cx="7136130" cy="377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able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pay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pen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other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than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required</a:t>
            </a:r>
            <a:endParaRPr sz="2200" dirty="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tuition, </a:t>
            </a:r>
            <a:r>
              <a:rPr sz="2200" spc="-15" dirty="0">
                <a:latin typeface="Arial"/>
                <a:cs typeface="Arial"/>
              </a:rPr>
              <a:t>fee</a:t>
            </a:r>
            <a:r>
              <a:rPr sz="2200" spc="-10" dirty="0">
                <a:latin typeface="Arial"/>
                <a:cs typeface="Arial"/>
              </a:rPr>
              <a:t>s,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boo</a:t>
            </a:r>
            <a:r>
              <a:rPr sz="2200" spc="-10" dirty="0">
                <a:latin typeface="Arial"/>
                <a:cs typeface="Arial"/>
              </a:rPr>
              <a:t>ks, </a:t>
            </a:r>
            <a:r>
              <a:rPr sz="2200" spc="-10" dirty="0" smtClean="0">
                <a:latin typeface="Arial"/>
                <a:cs typeface="Arial"/>
              </a:rPr>
              <a:t>supplies</a:t>
            </a:r>
            <a:r>
              <a:rPr lang="en-US" sz="2200" spc="-10" dirty="0" smtClean="0">
                <a:latin typeface="Arial"/>
                <a:cs typeface="Arial"/>
              </a:rPr>
              <a:t>, e</a:t>
            </a:r>
            <a:r>
              <a:rPr sz="2200" spc="-15" dirty="0" smtClean="0">
                <a:latin typeface="Arial"/>
                <a:cs typeface="Arial"/>
              </a:rPr>
              <a:t>quip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0" dirty="0" smtClean="0">
                <a:latin typeface="Arial"/>
                <a:cs typeface="Arial"/>
              </a:rPr>
              <a:t>ent</a:t>
            </a:r>
            <a:r>
              <a:rPr lang="en-US" sz="2200" spc="-10" dirty="0" smtClean="0">
                <a:latin typeface="Arial"/>
                <a:cs typeface="Arial"/>
              </a:rPr>
              <a:t> and any fees (</a:t>
            </a:r>
            <a:r>
              <a:rPr lang="en-US" sz="2200" b="1" spc="-10" dirty="0" smtClean="0">
                <a:latin typeface="Arial"/>
                <a:cs typeface="Arial"/>
              </a:rPr>
              <a:t>both academic and nonacademic</a:t>
            </a:r>
            <a:r>
              <a:rPr lang="en-US" sz="2200" spc="-10" dirty="0" smtClean="0">
                <a:latin typeface="Arial"/>
                <a:cs typeface="Arial"/>
              </a:rPr>
              <a:t>) required as a condition for enrollment</a:t>
            </a:r>
            <a:r>
              <a:rPr sz="2200" spc="-10" dirty="0" smtClean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295910" marR="77597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able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cholarships </a:t>
            </a:r>
            <a:r>
              <a:rPr sz="2200" spc="-15" dirty="0" smtClean="0">
                <a:latin typeface="Arial"/>
                <a:cs typeface="Arial"/>
              </a:rPr>
              <a:t>are</a:t>
            </a:r>
            <a:r>
              <a:rPr sz="2200" spc="-10" dirty="0" smtClean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referred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nonqualified”</a:t>
            </a:r>
            <a:endParaRPr sz="2200" dirty="0">
              <a:latin typeface="Arial"/>
              <a:cs typeface="Arial"/>
            </a:endParaRPr>
          </a:p>
          <a:p>
            <a:pPr marL="295910" marR="119634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ple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able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cholarship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 smtClean="0">
                <a:latin typeface="Arial"/>
                <a:cs typeface="Arial"/>
              </a:rPr>
              <a:t>P</a:t>
            </a:r>
            <a:r>
              <a:rPr sz="2200" spc="-15" dirty="0" smtClean="0">
                <a:latin typeface="Arial"/>
                <a:cs typeface="Arial"/>
              </a:rPr>
              <a:t>a</a:t>
            </a:r>
            <a:r>
              <a:rPr sz="2200" spc="-25" dirty="0" smtClean="0">
                <a:latin typeface="Arial"/>
                <a:cs typeface="Arial"/>
              </a:rPr>
              <a:t>y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5" dirty="0" smtClean="0">
                <a:latin typeface="Arial"/>
                <a:cs typeface="Arial"/>
              </a:rPr>
              <a:t>ent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595"/>
              </a:spcBef>
            </a:pPr>
            <a:r>
              <a:rPr sz="22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5" dirty="0">
                <a:latin typeface="Arial"/>
                <a:cs typeface="Arial"/>
              </a:rPr>
              <a:t>oo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5" dirty="0">
                <a:latin typeface="Arial"/>
                <a:cs typeface="Arial"/>
              </a:rPr>
              <a:t>oa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d</a:t>
            </a:r>
          </a:p>
          <a:p>
            <a:pPr marL="332105">
              <a:lnSpc>
                <a:spcPct val="100000"/>
              </a:lnSpc>
              <a:spcBef>
                <a:spcPts val="600"/>
              </a:spcBef>
            </a:pPr>
            <a:r>
              <a:rPr sz="22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spc="-9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5" dirty="0">
                <a:latin typeface="Arial"/>
                <a:cs typeface="Arial"/>
              </a:rPr>
              <a:t>avel</a:t>
            </a:r>
            <a:endParaRPr sz="22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600"/>
              </a:spcBef>
            </a:pPr>
            <a:r>
              <a:rPr sz="2200" spc="-5" dirty="0" smtClean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spc="5" dirty="0">
                <a:latin typeface="Arial"/>
                <a:cs typeface="Arial"/>
              </a:rPr>
              <a:t>he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5" dirty="0">
                <a:latin typeface="Arial"/>
                <a:cs typeface="Arial"/>
              </a:rPr>
              <a:t>xpenses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1923"/>
            <a:ext cx="7236586" cy="110799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Kiddie Tax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58512"/>
            <a:ext cx="7303388" cy="5786199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Under age 18 or a full-time student under age 24 at the end of 2021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>
                <a:solidFill>
                  <a:schemeClr val="tx1"/>
                </a:solidFill>
              </a:rPr>
              <a:t>Child’s interest, dividends, unearned income over $</a:t>
            </a:r>
            <a:r>
              <a:rPr lang="en-US" sz="2000" u="none" dirty="0" smtClean="0">
                <a:solidFill>
                  <a:schemeClr val="tx1"/>
                </a:solidFill>
              </a:rPr>
              <a:t>2,200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>
                <a:solidFill>
                  <a:schemeClr val="tx1"/>
                </a:solidFill>
              </a:rPr>
              <a:t>IRS Form 8615, Tax For Certain Children who Have Unearned Income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>
                <a:solidFill>
                  <a:schemeClr val="tx1"/>
                </a:solidFill>
              </a:rPr>
              <a:t>IRS Form 8814, Parent’s Election to Report Child’s Interest and </a:t>
            </a:r>
            <a:r>
              <a:rPr lang="en-US" sz="2000" u="none" dirty="0" smtClean="0">
                <a:solidFill>
                  <a:schemeClr val="tx1"/>
                </a:solidFill>
              </a:rPr>
              <a:t>Dividends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Taxable Scholarship is included in the calculation of kiddie tax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Kiddie tax is calculated at the parents</a:t>
            </a:r>
            <a:r>
              <a:rPr lang="en-US" sz="2000" u="none" dirty="0">
                <a:solidFill>
                  <a:schemeClr val="tx1"/>
                </a:solidFill>
              </a:rPr>
              <a:t>' top marginal rate </a:t>
            </a:r>
            <a:endParaRPr lang="en-US" sz="2000" u="none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For 2018 &amp; 19 years, kiddie </a:t>
            </a:r>
            <a:r>
              <a:rPr lang="en-US" sz="2000" u="none" dirty="0">
                <a:solidFill>
                  <a:schemeClr val="tx1"/>
                </a:solidFill>
              </a:rPr>
              <a:t>tax </a:t>
            </a:r>
            <a:r>
              <a:rPr lang="en-US" sz="2000" u="none" dirty="0" smtClean="0">
                <a:solidFill>
                  <a:schemeClr val="tx1"/>
                </a:solidFill>
              </a:rPr>
              <a:t>was calculated at </a:t>
            </a:r>
            <a:r>
              <a:rPr lang="en-US" sz="2000" u="none" dirty="0">
                <a:solidFill>
                  <a:schemeClr val="tx1"/>
                </a:solidFill>
              </a:rPr>
              <a:t>modified trust and estate tax </a:t>
            </a:r>
            <a:r>
              <a:rPr lang="en-US" sz="2000" u="none" dirty="0" smtClean="0">
                <a:solidFill>
                  <a:schemeClr val="tx1"/>
                </a:solidFill>
              </a:rPr>
              <a:t>rates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Recent legislation allows for taxpayers to modify tax for 2018 &amp; 2019 years</a:t>
            </a:r>
          </a:p>
          <a:p>
            <a:endParaRPr lang="en-US" u="none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7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1923"/>
            <a:ext cx="7236586" cy="110799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Emergency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58512"/>
            <a:ext cx="7303388" cy="6017032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000" u="none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Emergency financial aid grants to students such as Higher Education Emergency Relief Fund (HEERF) are not considered taxable income – signed into law on March 11, 2021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Qualified tuition and related expenses paid with emergency grant funds – Report in Box 1 of Form 1098T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No consent – Discharge the student’s outstanding balance as lost revenue and reimburse through HEERF grants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Consent – Once the emergency grant is provided to students, the University must receive affirmative written consent from the students before applying the funds to satisfy their outstanding account balance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u="none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u="none" dirty="0" smtClean="0">
              <a:solidFill>
                <a:schemeClr val="tx1"/>
              </a:solidFill>
            </a:endParaRPr>
          </a:p>
          <a:p>
            <a:endParaRPr lang="en-US" u="none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1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C7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2649</Words>
  <Application>Microsoft Office PowerPoint</Application>
  <PresentationFormat>On-screen Show (4:3)</PresentationFormat>
  <Paragraphs>305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Office Theme</vt:lpstr>
      <vt:lpstr>PowerPoint Presentation</vt:lpstr>
      <vt:lpstr>Scope</vt:lpstr>
      <vt:lpstr>Tax Filing Question</vt:lpstr>
      <vt:lpstr>Fellowship Grants</vt:lpstr>
      <vt:lpstr>PowerPoint Presentation</vt:lpstr>
      <vt:lpstr>PowerPoint Presentation</vt:lpstr>
      <vt:lpstr>PowerPoint Presentation</vt:lpstr>
      <vt:lpstr> Kiddie Tax </vt:lpstr>
      <vt:lpstr> Emergency Grant</vt:lpstr>
      <vt:lpstr>Lifetime Learning Tax Credits</vt:lpstr>
      <vt:lpstr>Credit to Reduce Income Taxes</vt:lpstr>
      <vt:lpstr>FORM 1098-T</vt:lpstr>
      <vt:lpstr>Example of Form 1098-T</vt:lpstr>
      <vt:lpstr>Example: If a scholarship exceeds qualified education expenses  </vt:lpstr>
      <vt:lpstr>PowerPoint Presentation</vt:lpstr>
      <vt:lpstr>Example: If scholarship is less than qualified education expenses  </vt:lpstr>
      <vt:lpstr>PowerPoint Presentation</vt:lpstr>
      <vt:lpstr>PowerPoint Presentation</vt:lpstr>
      <vt:lpstr>PowerPoint Presentation</vt:lpstr>
      <vt:lpstr>Immigration Terminology</vt:lpstr>
      <vt:lpstr>PowerPoint Presentation</vt:lpstr>
      <vt:lpstr>PowerPoint Presentation</vt:lpstr>
      <vt:lpstr>PowerPoint Presentation</vt:lpstr>
      <vt:lpstr>Federal Income Taxes Non-immigrants</vt:lpstr>
      <vt:lpstr>Example of Form 1042-S</vt:lpstr>
      <vt:lpstr>PowerPoint Presentation</vt:lpstr>
      <vt:lpstr>PowerPoint Presentation</vt:lpstr>
      <vt:lpstr>Dual Status Immigrants</vt:lpstr>
      <vt:lpstr>PowerPoint Presentation</vt:lpstr>
      <vt:lpstr>PowerPoint Presentation</vt:lpstr>
      <vt:lpstr>PowerPoint Presentation</vt:lpstr>
      <vt:lpstr>PowerPoint Presentation</vt:lpstr>
      <vt:lpstr>Federal Tax Resources</vt:lpstr>
      <vt:lpstr>Federal Tax Resources</vt:lpstr>
      <vt:lpstr>California State Income Taxes</vt:lpstr>
      <vt:lpstr>California State Income Taxes</vt:lpstr>
      <vt:lpstr>PowerPoint Presentation</vt:lpstr>
      <vt:lpstr>California Residents</vt:lpstr>
      <vt:lpstr>California Nonresidents</vt:lpstr>
      <vt:lpstr>California Tax Resources</vt:lpstr>
      <vt:lpstr>California Tax Resources</vt:lpstr>
      <vt:lpstr>University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Tsai</dc:creator>
  <cp:lastModifiedBy>Pinheiro, Polyanna</cp:lastModifiedBy>
  <cp:revision>191</cp:revision>
  <cp:lastPrinted>2020-03-02T23:14:09Z</cp:lastPrinted>
  <dcterms:created xsi:type="dcterms:W3CDTF">2018-01-19T10:37:57Z</dcterms:created>
  <dcterms:modified xsi:type="dcterms:W3CDTF">2022-03-11T19:50:35Z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2017-02-07T00:00:00Z</vt:filetime>
  </property>
  <property fmtid="{D5CDD505-2E9C-101B-9397-08002B2CF9AE}" pid="3" name="LastSaved">
    <vt:filetime>2018-01-19T00:00:00Z</vt:filetime>
  </property>
</Properties>
</file>